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Lst>
  <p:sldSz cy="5143500" cx="9144000"/>
  <p:notesSz cx="6858000" cy="9144000"/>
  <p:embeddedFontLst>
    <p:embeddedFont>
      <p:font typeface="Anton"/>
      <p:regular r:id="rId72"/>
    </p:embeddedFont>
    <p:embeddedFont>
      <p:font typeface="Lato"/>
      <p:regular r:id="rId73"/>
      <p:bold r:id="rId74"/>
      <p:italic r:id="rId75"/>
      <p:boldItalic r:id="rId76"/>
    </p:embeddedFont>
    <p:embeddedFont>
      <p:font typeface="Lato Light"/>
      <p:regular r:id="rId77"/>
      <p:bold r:id="rId78"/>
      <p:italic r:id="rId79"/>
      <p:boldItalic r:id="rId80"/>
    </p:embeddedFont>
    <p:embeddedFont>
      <p:font typeface="Didact Gothic"/>
      <p:regular r:id="rId81"/>
    </p:embeddedFont>
    <p:embeddedFont>
      <p:font typeface="Helvetica Neue"/>
      <p:regular r:id="rId82"/>
      <p:bold r:id="rId83"/>
      <p:italic r:id="rId84"/>
      <p:boldItalic r:id="rId85"/>
    </p:embeddedFont>
    <p:embeddedFont>
      <p:font typeface="Helvetica Neue Light"/>
      <p:regular r:id="rId86"/>
      <p:bold r:id="rId87"/>
      <p:italic r:id="rId88"/>
      <p:boldItalic r:id="rId89"/>
    </p:embeddedFont>
    <p:embeddedFont>
      <p:font typeface="Roboto Mono"/>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DA0AD06-76E8-4314-A8DE-686A27D15B5A}">
  <a:tblStyle styleId="{1DA0AD06-76E8-4314-A8DE-686A27D15B5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6F3969F-05C1-4EFB-B434-D4A91467B548}" styleName="Table_1">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HelveticaNeue-italic.fntdata"/><Relationship Id="rId83" Type="http://schemas.openxmlformats.org/officeDocument/2006/relationships/font" Target="fonts/HelveticaNeue-bold.fntdata"/><Relationship Id="rId42" Type="http://schemas.openxmlformats.org/officeDocument/2006/relationships/slide" Target="slides/slide35.xml"/><Relationship Id="rId86" Type="http://schemas.openxmlformats.org/officeDocument/2006/relationships/font" Target="fonts/HelveticaNeueLight-regular.fntdata"/><Relationship Id="rId41" Type="http://schemas.openxmlformats.org/officeDocument/2006/relationships/slide" Target="slides/slide34.xml"/><Relationship Id="rId85" Type="http://schemas.openxmlformats.org/officeDocument/2006/relationships/font" Target="fonts/HelveticaNeue-boldItalic.fntdata"/><Relationship Id="rId44" Type="http://schemas.openxmlformats.org/officeDocument/2006/relationships/slide" Target="slides/slide37.xml"/><Relationship Id="rId88" Type="http://schemas.openxmlformats.org/officeDocument/2006/relationships/font" Target="fonts/HelveticaNeueLight-italic.fntdata"/><Relationship Id="rId43" Type="http://schemas.openxmlformats.org/officeDocument/2006/relationships/slide" Target="slides/slide36.xml"/><Relationship Id="rId87" Type="http://schemas.openxmlformats.org/officeDocument/2006/relationships/font" Target="fonts/HelveticaNeueLight-bold.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HelveticaNeueLight-boldItalic.fntdata"/><Relationship Id="rId80" Type="http://schemas.openxmlformats.org/officeDocument/2006/relationships/font" Target="fonts/LatoLight-boldItalic.fntdata"/><Relationship Id="rId82" Type="http://schemas.openxmlformats.org/officeDocument/2006/relationships/font" Target="fonts/HelveticaNeue-regular.fntdata"/><Relationship Id="rId81" Type="http://schemas.openxmlformats.org/officeDocument/2006/relationships/font" Target="fonts/DidactGothic-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Lato-regular.fntdata"/><Relationship Id="rId72" Type="http://schemas.openxmlformats.org/officeDocument/2006/relationships/font" Target="fonts/Anton-regular.fntdata"/><Relationship Id="rId31" Type="http://schemas.openxmlformats.org/officeDocument/2006/relationships/slide" Target="slides/slide24.xml"/><Relationship Id="rId75" Type="http://schemas.openxmlformats.org/officeDocument/2006/relationships/font" Target="fonts/Lato-italic.fntdata"/><Relationship Id="rId30" Type="http://schemas.openxmlformats.org/officeDocument/2006/relationships/slide" Target="slides/slide23.xml"/><Relationship Id="rId74" Type="http://schemas.openxmlformats.org/officeDocument/2006/relationships/font" Target="fonts/Lato-bold.fntdata"/><Relationship Id="rId33" Type="http://schemas.openxmlformats.org/officeDocument/2006/relationships/slide" Target="slides/slide26.xml"/><Relationship Id="rId77" Type="http://schemas.openxmlformats.org/officeDocument/2006/relationships/font" Target="fonts/LatoLight-regular.fntdata"/><Relationship Id="rId32" Type="http://schemas.openxmlformats.org/officeDocument/2006/relationships/slide" Target="slides/slide25.xml"/><Relationship Id="rId76" Type="http://schemas.openxmlformats.org/officeDocument/2006/relationships/font" Target="fonts/Lato-boldItalic.fntdata"/><Relationship Id="rId35" Type="http://schemas.openxmlformats.org/officeDocument/2006/relationships/slide" Target="slides/slide28.xml"/><Relationship Id="rId79" Type="http://schemas.openxmlformats.org/officeDocument/2006/relationships/font" Target="fonts/LatoLight-italic.fntdata"/><Relationship Id="rId34" Type="http://schemas.openxmlformats.org/officeDocument/2006/relationships/slide" Target="slides/slide27.xml"/><Relationship Id="rId78" Type="http://schemas.openxmlformats.org/officeDocument/2006/relationships/font" Target="fonts/LatoLight-bold.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RobotoMono-bold.fntdata"/><Relationship Id="rId90" Type="http://schemas.openxmlformats.org/officeDocument/2006/relationships/font" Target="fonts/RobotoMono-regular.fntdata"/><Relationship Id="rId93" Type="http://schemas.openxmlformats.org/officeDocument/2006/relationships/font" Target="fonts/RobotoMono-boldItalic.fntdata"/><Relationship Id="rId92" Type="http://schemas.openxmlformats.org/officeDocument/2006/relationships/font" Target="fonts/RobotoMono-italic.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a:t>Profesor/a:</a:t>
            </a:r>
            <a:r>
              <a:rPr lang="es-419"/>
              <a:t> En caso de ser posible, es recomendable que lo que se muestra en el video sea presentado como ejemplo en vivo.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rPr>
              <a:t>Profesor/a:</a:t>
            </a:r>
            <a:r>
              <a:rPr lang="es-419">
                <a:solidFill>
                  <a:schemeClr val="dk1"/>
                </a:solidFill>
              </a:rPr>
              <a:t> En caso de ser posible, es recomendable que lo que se muestra en el video sea presentado como ejemplo en vivo.</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4" name="Google Shape;14;p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9" name="Shape 59"/>
        <p:cNvGrpSpPr/>
        <p:nvPr/>
      </p:nvGrpSpPr>
      <p:grpSpPr>
        <a:xfrm>
          <a:off x="0" y="0"/>
          <a:ext cx="0" cy="0"/>
          <a:chOff x="0" y="0"/>
          <a:chExt cx="0" cy="0"/>
        </a:xfrm>
      </p:grpSpPr>
      <p:sp>
        <p:nvSpPr>
          <p:cNvPr id="60" name="Google Shape;60;p11"/>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1"/>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2" name="Google Shape;62;p11"/>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3" name="Google Shape;63;p1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6" name="Shape 66"/>
        <p:cNvGrpSpPr/>
        <p:nvPr/>
      </p:nvGrpSpPr>
      <p:grpSpPr>
        <a:xfrm>
          <a:off x="0" y="0"/>
          <a:ext cx="0" cy="0"/>
          <a:chOff x="0" y="0"/>
          <a:chExt cx="0" cy="0"/>
        </a:xfrm>
      </p:grpSpPr>
      <p:sp>
        <p:nvSpPr>
          <p:cNvPr id="67" name="Google Shape;67;p12"/>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2"/>
          <p:cNvSpPr/>
          <p:nvPr>
            <p:ph idx="2" type="pic"/>
          </p:nvPr>
        </p:nvSpPr>
        <p:spPr>
          <a:xfrm>
            <a:off x="3887391" y="740569"/>
            <a:ext cx="4629300" cy="3655200"/>
          </a:xfrm>
          <a:prstGeom prst="rect">
            <a:avLst/>
          </a:prstGeom>
          <a:noFill/>
          <a:ln>
            <a:noFill/>
          </a:ln>
        </p:spPr>
      </p:sp>
      <p:sp>
        <p:nvSpPr>
          <p:cNvPr id="69" name="Google Shape;69;p12"/>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70" name="Google Shape;70;p1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3" name="Shape 73"/>
        <p:cNvGrpSpPr/>
        <p:nvPr/>
      </p:nvGrpSpPr>
      <p:grpSpPr>
        <a:xfrm>
          <a:off x="0" y="0"/>
          <a:ext cx="0" cy="0"/>
          <a:chOff x="0" y="0"/>
          <a:chExt cx="0" cy="0"/>
        </a:xfrm>
      </p:grpSpPr>
      <p:sp>
        <p:nvSpPr>
          <p:cNvPr id="74" name="Google Shape;74;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3"/>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6" name="Google Shape;76;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9" name="Shape 79"/>
        <p:cNvGrpSpPr/>
        <p:nvPr/>
      </p:nvGrpSpPr>
      <p:grpSpPr>
        <a:xfrm>
          <a:off x="0" y="0"/>
          <a:ext cx="0" cy="0"/>
          <a:chOff x="0" y="0"/>
          <a:chExt cx="0" cy="0"/>
        </a:xfrm>
      </p:grpSpPr>
      <p:sp>
        <p:nvSpPr>
          <p:cNvPr id="80" name="Google Shape;80;p14"/>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4"/>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2" name="Google Shape;82;p1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9" name="Shape 89"/>
        <p:cNvGrpSpPr/>
        <p:nvPr/>
      </p:nvGrpSpPr>
      <p:grpSpPr>
        <a:xfrm>
          <a:off x="0" y="0"/>
          <a:ext cx="0" cy="0"/>
          <a:chOff x="0" y="0"/>
          <a:chExt cx="0" cy="0"/>
        </a:xfrm>
      </p:grpSpPr>
      <p:sp>
        <p:nvSpPr>
          <p:cNvPr id="90" name="Google Shape;90;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1" name="Google Shape;91;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92" name="Google Shape;9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3" name="Shape 93"/>
        <p:cNvGrpSpPr/>
        <p:nvPr/>
      </p:nvGrpSpPr>
      <p:grpSpPr>
        <a:xfrm>
          <a:off x="0" y="0"/>
          <a:ext cx="0" cy="0"/>
          <a:chOff x="0" y="0"/>
          <a:chExt cx="0" cy="0"/>
        </a:xfrm>
      </p:grpSpPr>
      <p:sp>
        <p:nvSpPr>
          <p:cNvPr id="94" name="Google Shape;94;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5" name="Google Shape;95;p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6" name="Google Shape;9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7" name="Shape 97"/>
        <p:cNvGrpSpPr/>
        <p:nvPr/>
      </p:nvGrpSpPr>
      <p:grpSpPr>
        <a:xfrm>
          <a:off x="0" y="0"/>
          <a:ext cx="0" cy="0"/>
          <a:chOff x="0" y="0"/>
          <a:chExt cx="0" cy="0"/>
        </a:xfrm>
      </p:grpSpPr>
      <p:sp>
        <p:nvSpPr>
          <p:cNvPr id="98" name="Google Shape;98;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9" name="Google Shape;9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2" name="Google Shape;102;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3" name="Google Shape;103;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4" name="Google Shape;10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7" name="Google Shape;10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0" name="Google Shape;110;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1" name="Google Shape;11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20" name="Google Shape;20;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2" name="Shape 112"/>
        <p:cNvGrpSpPr/>
        <p:nvPr/>
      </p:nvGrpSpPr>
      <p:grpSpPr>
        <a:xfrm>
          <a:off x="0" y="0"/>
          <a:ext cx="0" cy="0"/>
          <a:chOff x="0" y="0"/>
          <a:chExt cx="0" cy="0"/>
        </a:xfrm>
      </p:grpSpPr>
      <p:sp>
        <p:nvSpPr>
          <p:cNvPr id="113" name="Google Shape;113;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14" name="Google Shape;11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5" name="Shape 115"/>
        <p:cNvGrpSpPr/>
        <p:nvPr/>
      </p:nvGrpSpPr>
      <p:grpSpPr>
        <a:xfrm>
          <a:off x="0" y="0"/>
          <a:ext cx="0" cy="0"/>
          <a:chOff x="0" y="0"/>
          <a:chExt cx="0" cy="0"/>
        </a:xfrm>
      </p:grpSpPr>
      <p:sp>
        <p:nvSpPr>
          <p:cNvPr id="116" name="Google Shape;116;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8" name="Google Shape;118;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 name="Google Shape;119;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0" name="Google Shape;12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1" name="Shape 121"/>
        <p:cNvGrpSpPr/>
        <p:nvPr/>
      </p:nvGrpSpPr>
      <p:grpSpPr>
        <a:xfrm>
          <a:off x="0" y="0"/>
          <a:ext cx="0" cy="0"/>
          <a:chOff x="0" y="0"/>
          <a:chExt cx="0" cy="0"/>
        </a:xfrm>
      </p:grpSpPr>
      <p:sp>
        <p:nvSpPr>
          <p:cNvPr id="122" name="Google Shape;122;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23" name="Google Shape;12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4" name="Shape 124"/>
        <p:cNvGrpSpPr/>
        <p:nvPr/>
      </p:nvGrpSpPr>
      <p:grpSpPr>
        <a:xfrm>
          <a:off x="0" y="0"/>
          <a:ext cx="0" cy="0"/>
          <a:chOff x="0" y="0"/>
          <a:chExt cx="0" cy="0"/>
        </a:xfrm>
      </p:grpSpPr>
      <p:sp>
        <p:nvSpPr>
          <p:cNvPr id="125" name="Google Shape;125;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6" name="Google Shape;126;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27" name="Google Shape;12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21" name="Shape 2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5"/>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 name="Google Shape;25;p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8" name="Shape 28"/>
        <p:cNvGrpSpPr/>
        <p:nvPr/>
      </p:nvGrpSpPr>
      <p:grpSpPr>
        <a:xfrm>
          <a:off x="0" y="0"/>
          <a:ext cx="0" cy="0"/>
          <a:chOff x="0" y="0"/>
          <a:chExt cx="0" cy="0"/>
        </a:xfrm>
      </p:grpSpPr>
      <p:sp>
        <p:nvSpPr>
          <p:cNvPr id="29" name="Google Shape;29;p6"/>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6"/>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1" name="Google Shape;31;p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4" name="Shape 34"/>
        <p:cNvGrpSpPr/>
        <p:nvPr/>
      </p:nvGrpSpPr>
      <p:grpSpPr>
        <a:xfrm>
          <a:off x="0" y="0"/>
          <a:ext cx="0" cy="0"/>
          <a:chOff x="0" y="0"/>
          <a:chExt cx="0" cy="0"/>
        </a:xfrm>
      </p:grpSpPr>
      <p:sp>
        <p:nvSpPr>
          <p:cNvPr id="35" name="Google Shape;35;p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7"/>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 name="Google Shape;37;p7"/>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 name="Google Shape;38;p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1" name="Shape 41"/>
        <p:cNvGrpSpPr/>
        <p:nvPr/>
      </p:nvGrpSpPr>
      <p:grpSpPr>
        <a:xfrm>
          <a:off x="0" y="0"/>
          <a:ext cx="0" cy="0"/>
          <a:chOff x="0" y="0"/>
          <a:chExt cx="0" cy="0"/>
        </a:xfrm>
      </p:grpSpPr>
      <p:sp>
        <p:nvSpPr>
          <p:cNvPr id="42" name="Google Shape;42;p8"/>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8"/>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4" name="Google Shape;44;p8"/>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5" name="Google Shape;45;p8"/>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6" name="Google Shape;46;p8"/>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7" name="Google Shape;47;p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0" name="Shape 50"/>
        <p:cNvGrpSpPr/>
        <p:nvPr/>
      </p:nvGrpSpPr>
      <p:grpSpPr>
        <a:xfrm>
          <a:off x="0" y="0"/>
          <a:ext cx="0" cy="0"/>
          <a:chOff x="0" y="0"/>
          <a:chExt cx="0" cy="0"/>
        </a:xfrm>
      </p:grpSpPr>
      <p:sp>
        <p:nvSpPr>
          <p:cNvPr id="51" name="Google Shape;51;p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5" name="Shape 55"/>
        <p:cNvGrpSpPr/>
        <p:nvPr/>
      </p:nvGrpSpPr>
      <p:grpSpPr>
        <a:xfrm>
          <a:off x="0" y="0"/>
          <a:ext cx="0" cy="0"/>
          <a:chOff x="0" y="0"/>
          <a:chExt cx="0" cy="0"/>
        </a:xfrm>
      </p:grpSpPr>
      <p:sp>
        <p:nvSpPr>
          <p:cNvPr id="56" name="Google Shape;56;p1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1.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5" name="Shape 85"/>
        <p:cNvGrpSpPr/>
        <p:nvPr/>
      </p:nvGrpSpPr>
      <p:grpSpPr>
        <a:xfrm>
          <a:off x="0" y="0"/>
          <a:ext cx="0" cy="0"/>
          <a:chOff x="0" y="0"/>
          <a:chExt cx="0" cy="0"/>
        </a:xfrm>
      </p:grpSpPr>
      <p:sp>
        <p:nvSpPr>
          <p:cNvPr id="86" name="Google Shape;8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7" name="Google Shape;8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8" name="Google Shape;8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hyperlink" Target="https://www.heroku.com/" TargetMode="External"/><Relationship Id="rId9" Type="http://schemas.openxmlformats.org/officeDocument/2006/relationships/image" Target="../media/image32.png"/><Relationship Id="rId5" Type="http://schemas.openxmlformats.org/officeDocument/2006/relationships/hyperlink" Target="https://devcenter.heroku.com/categories/working-with-django" TargetMode="External"/><Relationship Id="rId6" Type="http://schemas.openxmlformats.org/officeDocument/2006/relationships/image" Target="../media/image30.png"/><Relationship Id="rId7" Type="http://schemas.openxmlformats.org/officeDocument/2006/relationships/image" Target="../media/image26.png"/><Relationship Id="rId8"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hyperlink" Target="https://devcenter.heroku.com/articles/heroku-cli" TargetMode="External"/><Relationship Id="rId5" Type="http://schemas.openxmlformats.org/officeDocument/2006/relationships/image" Target="../media/image39.png"/><Relationship Id="rId6"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hyperlink" Target="http://www.youtube.com/watch?v=_3AKAdHUY1M" TargetMode="External"/><Relationship Id="rId5" Type="http://schemas.openxmlformats.org/officeDocument/2006/relationships/image" Target="../media/image37.jpg"/><Relationship Id="rId6" Type="http://schemas.openxmlformats.org/officeDocument/2006/relationships/hyperlink" Target="https://www.youtube.com/watch?v=_3AKAdHUY1M" TargetMode="External"/><Relationship Id="rId7" Type="http://schemas.openxmlformats.org/officeDocument/2006/relationships/image" Target="../media/image65.gif"/><Relationship Id="rId8"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hyperlink" Target="https://help.pythonanywhere.com/pages/DeployExistingDjangoProject/" TargetMode="External"/><Relationship Id="rId5" Type="http://schemas.openxmlformats.org/officeDocument/2006/relationships/hyperlink" Target="https://www.pythonanywhere.com/" TargetMode="External"/><Relationship Id="rId6"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hyperlink" Target="http://www.youtube.com/watch?v=H7GTDwgXDBc" TargetMode="External"/><Relationship Id="rId5" Type="http://schemas.openxmlformats.org/officeDocument/2006/relationships/image" Target="../media/image36.jpg"/><Relationship Id="rId6" Type="http://schemas.openxmlformats.org/officeDocument/2006/relationships/image" Target="../media/image44.gif"/><Relationship Id="rId7" Type="http://schemas.openxmlformats.org/officeDocument/2006/relationships/hyperlink" Target="https://www.youtube.com/watch?v=H7GTDwgXDBc&amp;t=1s" TargetMode="External"/><Relationship Id="rId8"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hyperlink" Target="https://www.netguru.com/blog/django-hosting" TargetMode="External"/><Relationship Id="rId5" Type="http://schemas.openxmlformats.org/officeDocument/2006/relationships/hyperlink" Target="https://aws.amazon.com/es/getting-started/hands-on/deploy-python-application/" TargetMode="External"/><Relationship Id="rId6" Type="http://schemas.openxmlformats.org/officeDocument/2006/relationships/image" Target="../media/image42.png"/><Relationship Id="rId7" Type="http://schemas.openxmlformats.org/officeDocument/2006/relationships/image" Target="../media/image4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hyperlink" Target="https://www.codeboxsystems.com/tutorials/sp/python-yield-generators-and-generator-expressions/" TargetMode="External"/><Relationship Id="rId5" Type="http://schemas.openxmlformats.org/officeDocument/2006/relationships/image" Target="../media/image56.png"/><Relationship Id="rId6"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61.png"/><Relationship Id="rId5" Type="http://schemas.openxmlformats.org/officeDocument/2006/relationships/image" Target="../media/image55.png"/><Relationship Id="rId6"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57.png"/><Relationship Id="rId5"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47.png"/><Relationship Id="rId5" Type="http://schemas.openxmlformats.org/officeDocument/2006/relationships/image" Target="../media/image54.png"/><Relationship Id="rId6"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52.png"/><Relationship Id="rId5"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54.png"/><Relationship Id="rId5"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1.png"/><Relationship Id="rId8"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8.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hyperlink" Target="https://www.coderhouse.com/online/desarrollo-web-online" TargetMode="External"/><Relationship Id="rId5" Type="http://schemas.openxmlformats.org/officeDocument/2006/relationships/image" Target="../media/image4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8.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8.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8.png"/><Relationship Id="rId4" Type="http://schemas.openxmlformats.org/officeDocument/2006/relationships/hyperlink" Target="https://www.coderhouse.com/online/sql" TargetMode="External"/><Relationship Id="rId5" Type="http://schemas.openxmlformats.org/officeDocument/2006/relationships/image" Target="../media/image50.png"/><Relationship Id="rId6"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0.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4.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8.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8.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8.png"/><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8.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8.pn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8.png"/><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8.png"/><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9.pn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1.png"/><Relationship Id="rId8"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1.png"/><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5.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7"/>
          <p:cNvSpPr txBox="1"/>
          <p:nvPr/>
        </p:nvSpPr>
        <p:spPr>
          <a:xfrm>
            <a:off x="1909425" y="2033775"/>
            <a:ext cx="54822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¿Y ahora qué?</a:t>
            </a:r>
            <a:endParaRPr b="0" i="1" sz="3600" u="none" cap="none" strike="noStrike">
              <a:solidFill>
                <a:srgbClr val="121212"/>
              </a:solidFill>
              <a:latin typeface="Anton"/>
              <a:ea typeface="Anton"/>
              <a:cs typeface="Anton"/>
              <a:sym typeface="Anton"/>
            </a:endParaRPr>
          </a:p>
        </p:txBody>
      </p:sp>
      <p:sp>
        <p:nvSpPr>
          <p:cNvPr id="135" name="Google Shape;135;p27"/>
          <p:cNvSpPr txBox="1"/>
          <p:nvPr/>
        </p:nvSpPr>
        <p:spPr>
          <a:xfrm>
            <a:off x="1830900" y="1557975"/>
            <a:ext cx="54822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rgbClr val="121212"/>
                </a:solidFill>
                <a:latin typeface="Helvetica Neue Light"/>
                <a:ea typeface="Helvetica Neue Light"/>
                <a:cs typeface="Helvetica Neue Light"/>
                <a:sym typeface="Helvetica Neue Light"/>
              </a:rPr>
              <a:t> </a:t>
            </a:r>
            <a:r>
              <a:rPr b="1" i="0" lang="es-419" sz="2000" u="none" cap="none" strike="noStrike">
                <a:solidFill>
                  <a:srgbClr val="121212"/>
                </a:solidFill>
                <a:latin typeface="Helvetica Neue"/>
                <a:ea typeface="Helvetica Neue"/>
                <a:cs typeface="Helvetica Neue"/>
                <a:sym typeface="Helvetica Neue"/>
              </a:rPr>
              <a:t>    Clase 25. </a:t>
            </a:r>
            <a:r>
              <a:rPr b="0" i="0" lang="es-419" sz="2000" u="none" cap="none" strike="noStrike">
                <a:solidFill>
                  <a:srgbClr val="121212"/>
                </a:solidFill>
                <a:latin typeface="Helvetica Neue Light"/>
                <a:ea typeface="Helvetica Neue Light"/>
                <a:cs typeface="Helvetica Neue Light"/>
                <a:sym typeface="Helvetica Neue Light"/>
              </a:rPr>
              <a:t> Python</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36" name="Google Shape;136;p2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6"/>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246" name="Google Shape;246;p36"/>
          <p:cNvSpPr txBox="1"/>
          <p:nvPr/>
        </p:nvSpPr>
        <p:spPr>
          <a:xfrm>
            <a:off x="2512896" y="222350"/>
            <a:ext cx="410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Heroku</a:t>
            </a:r>
            <a:endParaRPr b="0" i="1" sz="3600" u="none" cap="none" strike="noStrike">
              <a:solidFill>
                <a:srgbClr val="000000"/>
              </a:solidFill>
              <a:latin typeface="Anton"/>
              <a:ea typeface="Anton"/>
              <a:cs typeface="Anton"/>
              <a:sym typeface="Anton"/>
            </a:endParaRPr>
          </a:p>
        </p:txBody>
      </p:sp>
      <p:sp>
        <p:nvSpPr>
          <p:cNvPr id="247" name="Google Shape;247;p36"/>
          <p:cNvSpPr txBox="1"/>
          <p:nvPr/>
        </p:nvSpPr>
        <p:spPr>
          <a:xfrm>
            <a:off x="731850" y="1363850"/>
            <a:ext cx="7910400" cy="1244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Heroku es una plataforma que ayuda a los desarrolladores a ejecutar y mantener sus proyectos sin preocuparse por la gestión de la infraestructura.</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 Esto incluye 👉 bases de datos, seguridad, networking, logging y monitoreo. </a:t>
            </a: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Con Heroku podrás tener online tu proyecto en pocos minutos.</a:t>
            </a:r>
            <a:endParaRPr b="0" i="0" sz="1800" u="none" cap="none" strike="noStrike">
              <a:solidFill>
                <a:schemeClr val="dk1"/>
              </a:solidFill>
              <a:highlight>
                <a:srgbClr val="3CEFAB"/>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248" name="Google Shape;248;p36"/>
          <p:cNvPicPr preferRelativeResize="0"/>
          <p:nvPr/>
        </p:nvPicPr>
        <p:blipFill rotWithShape="1">
          <a:blip r:embed="rId4">
            <a:alphaModFix/>
          </a:blip>
          <a:srcRect b="0" l="0" r="0" t="0"/>
          <a:stretch/>
        </p:blipFill>
        <p:spPr>
          <a:xfrm>
            <a:off x="3038900" y="3371300"/>
            <a:ext cx="3601700" cy="1519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7"/>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254" name="Google Shape;254;p37"/>
          <p:cNvSpPr txBox="1"/>
          <p:nvPr/>
        </p:nvSpPr>
        <p:spPr>
          <a:xfrm>
            <a:off x="773925" y="1366650"/>
            <a:ext cx="7910400" cy="1244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La popularidad de Heroku ha crecido en los últimos años, principalmente por su facilidad de uso.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Fue </a:t>
            </a:r>
            <a:r>
              <a:rPr b="0" i="0" lang="es-419" sz="1800" u="none" cap="none" strike="noStrike">
                <a:solidFill>
                  <a:schemeClr val="dk1"/>
                </a:solidFill>
                <a:highlight>
                  <a:srgbClr val="3DFFBC"/>
                </a:highlight>
                <a:latin typeface="Helvetica Neue Light"/>
                <a:ea typeface="Helvetica Neue Light"/>
                <a:cs typeface="Helvetica Neue Light"/>
                <a:sym typeface="Helvetica Neue Light"/>
              </a:rPr>
              <a:t>creada por desarrolladores para desarrolladores</a:t>
            </a: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 lo que la convierte en la mejor opción para muchos proyectos de desarrollo.</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255" name="Google Shape;255;p37"/>
          <p:cNvPicPr preferRelativeResize="0"/>
          <p:nvPr/>
        </p:nvPicPr>
        <p:blipFill rotWithShape="1">
          <a:blip r:embed="rId4">
            <a:alphaModFix/>
          </a:blip>
          <a:srcRect b="0" l="0" r="0" t="0"/>
          <a:stretch/>
        </p:blipFill>
        <p:spPr>
          <a:xfrm>
            <a:off x="4005112" y="3326450"/>
            <a:ext cx="1448026" cy="1448026"/>
          </a:xfrm>
          <a:prstGeom prst="rect">
            <a:avLst/>
          </a:prstGeom>
          <a:noFill/>
          <a:ln>
            <a:noFill/>
          </a:ln>
        </p:spPr>
      </p:pic>
      <p:sp>
        <p:nvSpPr>
          <p:cNvPr id="256" name="Google Shape;256;p37"/>
          <p:cNvSpPr txBox="1"/>
          <p:nvPr/>
        </p:nvSpPr>
        <p:spPr>
          <a:xfrm>
            <a:off x="2512896" y="222350"/>
            <a:ext cx="410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Heroku</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8"/>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262" name="Google Shape;262;p38"/>
          <p:cNvSpPr txBox="1"/>
          <p:nvPr/>
        </p:nvSpPr>
        <p:spPr>
          <a:xfrm>
            <a:off x="2789246" y="392850"/>
            <a:ext cx="410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Heroku - Crear cuenta</a:t>
            </a:r>
            <a:endParaRPr b="0" i="1" sz="3500" u="none" cap="none" strike="noStrike">
              <a:solidFill>
                <a:srgbClr val="000000"/>
              </a:solidFill>
              <a:latin typeface="Anton"/>
              <a:ea typeface="Anton"/>
              <a:cs typeface="Anton"/>
              <a:sym typeface="Anton"/>
            </a:endParaRPr>
          </a:p>
        </p:txBody>
      </p:sp>
      <p:sp>
        <p:nvSpPr>
          <p:cNvPr id="263" name="Google Shape;263;p38"/>
          <p:cNvSpPr txBox="1"/>
          <p:nvPr/>
        </p:nvSpPr>
        <p:spPr>
          <a:xfrm>
            <a:off x="1782275" y="1541200"/>
            <a:ext cx="6921600" cy="1244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Siempre lo primero que deberán hacer es tener una cuenta, pueden hacerlo fácilmente desde </a:t>
            </a:r>
            <a:r>
              <a:rPr b="0" i="0" lang="es-419" sz="1800" u="sng" cap="none" strike="noStrike">
                <a:solidFill>
                  <a:schemeClr val="hlink"/>
                </a:solidFill>
                <a:highlight>
                  <a:schemeClr val="lt1"/>
                </a:highlight>
                <a:latin typeface="Helvetica Neue Light"/>
                <a:ea typeface="Helvetica Neue Light"/>
                <a:cs typeface="Helvetica Neue Light"/>
                <a:sym typeface="Helvetica Neue Light"/>
                <a:hlinkClick r:id="rId4"/>
              </a:rPr>
              <a:t>Heroku</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chemeClr val="dk1"/>
              </a:buClr>
              <a:buSzPts val="1100"/>
              <a:buFont typeface="Arial"/>
              <a:buNone/>
            </a:pP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Tendrán disponible toda la documentación oficial de Heroku con Django desde </a:t>
            </a:r>
            <a:r>
              <a:rPr b="0" i="0" lang="es-419" sz="1800" u="sng" cap="none" strike="noStrike">
                <a:solidFill>
                  <a:schemeClr val="hlink"/>
                </a:solidFill>
                <a:highlight>
                  <a:schemeClr val="lt1"/>
                </a:highlight>
                <a:latin typeface="Helvetica Neue Light"/>
                <a:ea typeface="Helvetica Neue Light"/>
                <a:cs typeface="Helvetica Neue Light"/>
                <a:sym typeface="Helvetica Neue Light"/>
                <a:hlinkClick r:id="rId5"/>
              </a:rPr>
              <a:t>Heroku - Django</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264" name="Google Shape;264;p38"/>
          <p:cNvPicPr preferRelativeResize="0"/>
          <p:nvPr/>
        </p:nvPicPr>
        <p:blipFill rotWithShape="1">
          <a:blip r:embed="rId6">
            <a:alphaModFix/>
          </a:blip>
          <a:srcRect b="0" l="0" r="19774" t="0"/>
          <a:stretch/>
        </p:blipFill>
        <p:spPr>
          <a:xfrm>
            <a:off x="2345463" y="4136888"/>
            <a:ext cx="4453075" cy="704850"/>
          </a:xfrm>
          <a:prstGeom prst="rect">
            <a:avLst/>
          </a:prstGeom>
          <a:noFill/>
          <a:ln>
            <a:noFill/>
          </a:ln>
        </p:spPr>
      </p:pic>
      <p:pic>
        <p:nvPicPr>
          <p:cNvPr id="265" name="Google Shape;265;p38"/>
          <p:cNvPicPr preferRelativeResize="0"/>
          <p:nvPr/>
        </p:nvPicPr>
        <p:blipFill rotWithShape="1">
          <a:blip r:embed="rId7">
            <a:alphaModFix/>
          </a:blip>
          <a:srcRect b="0" l="0" r="0" t="0"/>
          <a:stretch/>
        </p:blipFill>
        <p:spPr>
          <a:xfrm>
            <a:off x="657625" y="1541200"/>
            <a:ext cx="891825" cy="891825"/>
          </a:xfrm>
          <a:prstGeom prst="rect">
            <a:avLst/>
          </a:prstGeom>
          <a:noFill/>
          <a:ln>
            <a:noFill/>
          </a:ln>
        </p:spPr>
      </p:pic>
      <p:pic>
        <p:nvPicPr>
          <p:cNvPr id="266" name="Google Shape;266;p38"/>
          <p:cNvPicPr preferRelativeResize="0"/>
          <p:nvPr/>
        </p:nvPicPr>
        <p:blipFill rotWithShape="1">
          <a:blip r:embed="rId8">
            <a:alphaModFix/>
          </a:blip>
          <a:srcRect b="0" l="0" r="0" t="0"/>
          <a:stretch/>
        </p:blipFill>
        <p:spPr>
          <a:xfrm>
            <a:off x="751113" y="2881925"/>
            <a:ext cx="704850" cy="704850"/>
          </a:xfrm>
          <a:prstGeom prst="rect">
            <a:avLst/>
          </a:prstGeom>
          <a:noFill/>
          <a:ln>
            <a:noFill/>
          </a:ln>
        </p:spPr>
      </p:pic>
      <p:pic>
        <p:nvPicPr>
          <p:cNvPr id="267" name="Google Shape;267;p38"/>
          <p:cNvPicPr preferRelativeResize="0"/>
          <p:nvPr/>
        </p:nvPicPr>
        <p:blipFill rotWithShape="1">
          <a:blip r:embed="rId9">
            <a:alphaModFix/>
          </a:blip>
          <a:srcRect b="0" l="0" r="0" t="0"/>
          <a:stretch/>
        </p:blipFill>
        <p:spPr>
          <a:xfrm>
            <a:off x="8224350" y="76200"/>
            <a:ext cx="843450" cy="843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9"/>
          <p:cNvPicPr preferRelativeResize="0"/>
          <p:nvPr/>
        </p:nvPicPr>
        <p:blipFill rotWithShape="1">
          <a:blip r:embed="rId3">
            <a:alphaModFix/>
          </a:blip>
          <a:srcRect b="0" l="0" r="0" t="0"/>
          <a:stretch/>
        </p:blipFill>
        <p:spPr>
          <a:xfrm>
            <a:off x="7812325" y="4743750"/>
            <a:ext cx="1186526" cy="330675"/>
          </a:xfrm>
          <a:prstGeom prst="rect">
            <a:avLst/>
          </a:prstGeom>
          <a:noFill/>
          <a:ln>
            <a:noFill/>
          </a:ln>
        </p:spPr>
      </p:pic>
      <p:sp>
        <p:nvSpPr>
          <p:cNvPr id="273" name="Google Shape;273;p39"/>
          <p:cNvSpPr txBox="1"/>
          <p:nvPr/>
        </p:nvSpPr>
        <p:spPr>
          <a:xfrm>
            <a:off x="2521496" y="356975"/>
            <a:ext cx="410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Heroku - Librerías</a:t>
            </a:r>
            <a:endParaRPr b="0" i="1" sz="3500" u="none" cap="none" strike="noStrike">
              <a:solidFill>
                <a:srgbClr val="000000"/>
              </a:solidFill>
              <a:latin typeface="Anton"/>
              <a:ea typeface="Anton"/>
              <a:cs typeface="Anton"/>
              <a:sym typeface="Anton"/>
            </a:endParaRPr>
          </a:p>
        </p:txBody>
      </p:sp>
      <p:sp>
        <p:nvSpPr>
          <p:cNvPr id="274" name="Google Shape;274;p39"/>
          <p:cNvSpPr txBox="1"/>
          <p:nvPr/>
        </p:nvSpPr>
        <p:spPr>
          <a:xfrm>
            <a:off x="731850" y="1287650"/>
            <a:ext cx="6921600" cy="1244700"/>
          </a:xfrm>
          <a:prstGeom prst="rect">
            <a:avLst/>
          </a:prstGeom>
          <a:noFill/>
          <a:ln>
            <a:noFill/>
          </a:ln>
        </p:spPr>
        <p:txBody>
          <a:bodyPr anchorCtr="0" anchor="t" bIns="91425" lIns="91425" spcFirstLastPara="1" rIns="91425" wrap="square" tIns="91425">
            <a:noAutofit/>
          </a:bodyPr>
          <a:lstStyle/>
          <a:p>
            <a:pPr indent="-342900" lvl="0" marL="457200" marR="0" rtl="0" algn="ctr">
              <a:lnSpc>
                <a:spcPct val="150000"/>
              </a:lnSpc>
              <a:spcBef>
                <a:spcPts val="0"/>
              </a:spcBef>
              <a:spcAft>
                <a:spcPts val="0"/>
              </a:spcAft>
              <a:buClr>
                <a:srgbClr val="3CEFAB"/>
              </a:buClr>
              <a:buSzPts val="1800"/>
              <a:buFont typeface="Helvetica Neue"/>
              <a:buAutoNum type="arabicParenR"/>
            </a:pP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Para subir tu proyecto deberás instalar algunos complementos en tu entorno, por medio de </a:t>
            </a: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pip</a:t>
            </a: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600"/>
              <a:buFont typeface="Arial"/>
              <a:buNone/>
            </a:pPr>
            <a:r>
              <a:rPr b="1" i="0" lang="es-419" sz="1600" u="none" cap="none" strike="noStrike">
                <a:solidFill>
                  <a:schemeClr val="lt1"/>
                </a:solidFill>
                <a:highlight>
                  <a:srgbClr val="888888"/>
                </a:highlight>
                <a:latin typeface="Roboto Mono"/>
                <a:ea typeface="Roboto Mono"/>
                <a:cs typeface="Roboto Mono"/>
                <a:sym typeface="Roboto Mono"/>
              </a:rPr>
              <a:t>pip install dj-database-url gunicorn whitenoise</a:t>
            </a:r>
            <a:endParaRPr b="1" i="0" sz="1600" u="none" cap="none" strike="noStrike">
              <a:solidFill>
                <a:schemeClr val="lt1"/>
              </a:solidFill>
              <a:highlight>
                <a:srgbClr val="888888"/>
              </a:highlight>
              <a:latin typeface="Roboto Mono"/>
              <a:ea typeface="Roboto Mono"/>
              <a:cs typeface="Roboto Mono"/>
              <a:sym typeface="Roboto Mono"/>
            </a:endParaRPr>
          </a:p>
          <a:p>
            <a:pPr indent="0" lvl="0" marL="0" marR="0" rtl="0" algn="ctr">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600"/>
              <a:buFont typeface="Arial"/>
              <a:buNone/>
            </a:pPr>
            <a:r>
              <a:rPr b="1" i="0" lang="es-419" sz="1600" u="none" cap="none" strike="noStrike">
                <a:solidFill>
                  <a:schemeClr val="lt1"/>
                </a:solidFill>
                <a:highlight>
                  <a:srgbClr val="888888"/>
                </a:highlight>
                <a:latin typeface="Roboto Mono"/>
                <a:ea typeface="Roboto Mono"/>
                <a:cs typeface="Roboto Mono"/>
                <a:sym typeface="Roboto Mono"/>
              </a:rPr>
              <a:t>pip freeze &gt; requirements.txt</a:t>
            </a:r>
            <a:endParaRPr b="1" i="0" sz="1600" u="none" cap="none" strike="noStrike">
              <a:solidFill>
                <a:schemeClr val="lt1"/>
              </a:solidFill>
              <a:highlight>
                <a:srgbClr val="888888"/>
              </a:highlight>
              <a:latin typeface="Roboto Mono"/>
              <a:ea typeface="Roboto Mono"/>
              <a:cs typeface="Roboto Mono"/>
              <a:sym typeface="Roboto Mono"/>
            </a:endParaRPr>
          </a:p>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 Luego deberás abrir  el archivo </a:t>
            </a: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requirements.txt</a:t>
            </a: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 y agregar al final </a:t>
            </a:r>
            <a:r>
              <a:rPr b="1" i="0" lang="es-419" sz="1600" u="none" cap="none" strike="noStrike">
                <a:solidFill>
                  <a:schemeClr val="lt1"/>
                </a:solidFill>
                <a:highlight>
                  <a:srgbClr val="888888"/>
                </a:highlight>
                <a:latin typeface="Roboto Mono"/>
                <a:ea typeface="Roboto Mono"/>
                <a:cs typeface="Roboto Mono"/>
                <a:sym typeface="Roboto Mono"/>
              </a:rPr>
              <a:t>psycopg2==2.6.2</a:t>
            </a:r>
            <a:endParaRPr b="1" i="0" sz="1600" u="none" cap="none" strike="noStrike">
              <a:solidFill>
                <a:schemeClr val="lt1"/>
              </a:solidFill>
              <a:highlight>
                <a:srgbClr val="888888"/>
              </a:highlight>
              <a:latin typeface="Roboto Mono"/>
              <a:ea typeface="Roboto Mono"/>
              <a:cs typeface="Roboto Mono"/>
              <a:sym typeface="Roboto Mono"/>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p:txBody>
      </p:sp>
      <p:pic>
        <p:nvPicPr>
          <p:cNvPr id="275" name="Google Shape;275;p39"/>
          <p:cNvPicPr preferRelativeResize="0"/>
          <p:nvPr/>
        </p:nvPicPr>
        <p:blipFill rotWithShape="1">
          <a:blip r:embed="rId4">
            <a:alphaModFix/>
          </a:blip>
          <a:srcRect b="0" l="0" r="0" t="0"/>
          <a:stretch/>
        </p:blipFill>
        <p:spPr>
          <a:xfrm>
            <a:off x="8224350" y="76200"/>
            <a:ext cx="843450" cy="843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0"/>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281" name="Google Shape;281;p40"/>
          <p:cNvSpPr txBox="1"/>
          <p:nvPr/>
        </p:nvSpPr>
        <p:spPr>
          <a:xfrm>
            <a:off x="2789246" y="392850"/>
            <a:ext cx="410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Heroku - Nuestra App</a:t>
            </a:r>
            <a:endParaRPr b="0" i="1" sz="3500" u="none" cap="none" strike="noStrike">
              <a:solidFill>
                <a:srgbClr val="000000"/>
              </a:solidFill>
              <a:latin typeface="Anton"/>
              <a:ea typeface="Anton"/>
              <a:cs typeface="Anton"/>
              <a:sym typeface="Anton"/>
            </a:endParaRPr>
          </a:p>
        </p:txBody>
      </p:sp>
      <p:sp>
        <p:nvSpPr>
          <p:cNvPr id="282" name="Google Shape;282;p40"/>
          <p:cNvSpPr txBox="1"/>
          <p:nvPr/>
        </p:nvSpPr>
        <p:spPr>
          <a:xfrm>
            <a:off x="731850" y="1287650"/>
            <a:ext cx="7281300" cy="1244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1" i="0" lang="es-419" sz="1800" u="none" cap="none" strike="noStrike">
                <a:solidFill>
                  <a:srgbClr val="3CEFAB"/>
                </a:solidFill>
                <a:highlight>
                  <a:schemeClr val="lt1"/>
                </a:highlight>
                <a:latin typeface="Helvetica Neue"/>
                <a:ea typeface="Helvetica Neue"/>
                <a:cs typeface="Helvetica Neue"/>
                <a:sym typeface="Helvetica Neue"/>
              </a:rPr>
              <a:t>2)</a:t>
            </a: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 Heroku necesita saber qué tipo de app es la nuestra y cómo ejecutarla. Para eso creamos el archivo </a:t>
            </a: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Procfile</a:t>
            </a: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 (sí, sin extensión y con mayúscula) dentro de nuestro proyecto y agregamos al archivo la siguiente línea:  </a:t>
            </a:r>
            <a:r>
              <a:rPr b="1" i="0" lang="es-419" sz="1800" u="none" cap="none" strike="noStrike">
                <a:solidFill>
                  <a:schemeClr val="lt1"/>
                </a:solidFill>
                <a:highlight>
                  <a:srgbClr val="888888"/>
                </a:highlight>
                <a:latin typeface="Roboto Mono"/>
                <a:ea typeface="Roboto Mono"/>
                <a:cs typeface="Roboto Mono"/>
                <a:sym typeface="Roboto Mono"/>
              </a:rPr>
              <a:t>web: gunicorn miSitio.wsgi</a:t>
            </a:r>
            <a:endParaRPr b="1" i="0" sz="1800" u="none" cap="none" strike="noStrike">
              <a:solidFill>
                <a:schemeClr val="lt1"/>
              </a:solidFill>
              <a:highlight>
                <a:srgbClr val="888888"/>
              </a:highlight>
              <a:latin typeface="Roboto Mono"/>
              <a:ea typeface="Roboto Mono"/>
              <a:cs typeface="Roboto Mono"/>
              <a:sym typeface="Roboto Mono"/>
            </a:endParaRPr>
          </a:p>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Luego instalar por medio de pip y actualizar los requisitos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1" i="0" lang="es-419" sz="1800" u="none" cap="none" strike="noStrike">
                <a:solidFill>
                  <a:schemeClr val="lt1"/>
                </a:solidFill>
                <a:highlight>
                  <a:srgbClr val="888888"/>
                </a:highlight>
                <a:latin typeface="Roboto Mono"/>
                <a:ea typeface="Roboto Mono"/>
                <a:cs typeface="Roboto Mono"/>
                <a:sym typeface="Roboto Mono"/>
              </a:rPr>
              <a:t>pip install gunicorn</a:t>
            </a:r>
            <a:endParaRPr b="1" i="0" sz="1800" u="none" cap="none" strike="noStrike">
              <a:solidFill>
                <a:schemeClr val="lt1"/>
              </a:solidFill>
              <a:highlight>
                <a:srgbClr val="888888"/>
              </a:highlight>
              <a:latin typeface="Roboto Mono"/>
              <a:ea typeface="Roboto Mono"/>
              <a:cs typeface="Roboto Mono"/>
              <a:sym typeface="Roboto Mono"/>
            </a:endParaRPr>
          </a:p>
          <a:p>
            <a:pPr indent="0" lvl="0" marL="0" marR="0" rtl="0" algn="ctr">
              <a:lnSpc>
                <a:spcPct val="150000"/>
              </a:lnSpc>
              <a:spcBef>
                <a:spcPts val="0"/>
              </a:spcBef>
              <a:spcAft>
                <a:spcPts val="0"/>
              </a:spcAft>
              <a:buClr>
                <a:srgbClr val="000000"/>
              </a:buClr>
              <a:buSzPts val="1800"/>
              <a:buFont typeface="Arial"/>
              <a:buNone/>
            </a:pPr>
            <a:r>
              <a:rPr b="1" i="0" lang="es-419" sz="1800" u="none" cap="none" strike="noStrike">
                <a:solidFill>
                  <a:schemeClr val="lt1"/>
                </a:solidFill>
                <a:highlight>
                  <a:srgbClr val="888888"/>
                </a:highlight>
                <a:latin typeface="Roboto Mono"/>
                <a:ea typeface="Roboto Mono"/>
                <a:cs typeface="Roboto Mono"/>
                <a:sym typeface="Roboto Mono"/>
              </a:rPr>
              <a:t>pip freeze &gt; requirements.txt</a:t>
            </a:r>
            <a:endParaRPr b="1" i="0" sz="1800" u="none" cap="none" strike="noStrike">
              <a:solidFill>
                <a:schemeClr val="lt1"/>
              </a:solidFill>
              <a:highlight>
                <a:srgbClr val="888888"/>
              </a:highlight>
              <a:latin typeface="Roboto Mono"/>
              <a:ea typeface="Roboto Mono"/>
              <a:cs typeface="Roboto Mono"/>
              <a:sym typeface="Roboto Mono"/>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p:txBody>
      </p:sp>
      <p:pic>
        <p:nvPicPr>
          <p:cNvPr id="283" name="Google Shape;283;p40"/>
          <p:cNvPicPr preferRelativeResize="0"/>
          <p:nvPr/>
        </p:nvPicPr>
        <p:blipFill rotWithShape="1">
          <a:blip r:embed="rId4">
            <a:alphaModFix/>
          </a:blip>
          <a:srcRect b="0" l="0" r="0" t="0"/>
          <a:stretch/>
        </p:blipFill>
        <p:spPr>
          <a:xfrm>
            <a:off x="8224350" y="76200"/>
            <a:ext cx="843450" cy="843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1"/>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289" name="Google Shape;289;p41"/>
          <p:cNvSpPr txBox="1"/>
          <p:nvPr/>
        </p:nvSpPr>
        <p:spPr>
          <a:xfrm>
            <a:off x="2789246" y="469050"/>
            <a:ext cx="410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Heroku - Python</a:t>
            </a:r>
            <a:endParaRPr b="0" i="1" sz="3500" u="none" cap="none" strike="noStrike">
              <a:solidFill>
                <a:srgbClr val="000000"/>
              </a:solidFill>
              <a:latin typeface="Anton"/>
              <a:ea typeface="Anton"/>
              <a:cs typeface="Anton"/>
              <a:sym typeface="Anton"/>
            </a:endParaRPr>
          </a:p>
        </p:txBody>
      </p:sp>
      <p:sp>
        <p:nvSpPr>
          <p:cNvPr id="290" name="Google Shape;290;p41"/>
          <p:cNvSpPr txBox="1"/>
          <p:nvPr/>
        </p:nvSpPr>
        <p:spPr>
          <a:xfrm>
            <a:off x="1111200" y="1787088"/>
            <a:ext cx="6921600" cy="1244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1" i="0" lang="es-419" sz="1800" u="none" cap="none" strike="noStrike">
                <a:solidFill>
                  <a:srgbClr val="3CEFAB"/>
                </a:solidFill>
                <a:highlight>
                  <a:schemeClr val="lt1"/>
                </a:highlight>
                <a:latin typeface="Helvetica Neue"/>
                <a:ea typeface="Helvetica Neue"/>
                <a:cs typeface="Helvetica Neue"/>
                <a:sym typeface="Helvetica Neue"/>
              </a:rPr>
              <a:t>3)</a:t>
            </a: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  Deberás avisarle a Heroku con cuál  Python trabajaste. Vamos a crear otro archivo dentro de nuestro proyecto llamado </a:t>
            </a: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runtime.txt</a:t>
            </a:r>
            <a:endParaRPr b="0" i="0" sz="1800" u="none" cap="none" strike="noStrike">
              <a:solidFill>
                <a:schemeClr val="dk1"/>
              </a:solidFill>
              <a:highlight>
                <a:srgbClr val="3CEFAB"/>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y le agregamos la siguiente línea:</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p:txBody>
      </p:sp>
      <p:sp>
        <p:nvSpPr>
          <p:cNvPr id="291" name="Google Shape;291;p41"/>
          <p:cNvSpPr txBox="1"/>
          <p:nvPr/>
        </p:nvSpPr>
        <p:spPr>
          <a:xfrm>
            <a:off x="3072000" y="3300950"/>
            <a:ext cx="3000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highlight>
                  <a:srgbClr val="888888"/>
                </a:highlight>
                <a:latin typeface="Roboto Mono"/>
                <a:ea typeface="Roboto Mono"/>
                <a:cs typeface="Roboto Mono"/>
                <a:sym typeface="Roboto Mono"/>
              </a:rPr>
              <a:t>python-3.5.2</a:t>
            </a:r>
            <a:endParaRPr b="1" i="0" sz="1800" u="none" cap="none" strike="noStrike">
              <a:solidFill>
                <a:schemeClr val="lt1"/>
              </a:solidFill>
              <a:highlight>
                <a:srgbClr val="888888"/>
              </a:highlight>
              <a:latin typeface="Roboto Mono"/>
              <a:ea typeface="Roboto Mono"/>
              <a:cs typeface="Roboto Mono"/>
              <a:sym typeface="Roboto Mono"/>
            </a:endParaRPr>
          </a:p>
        </p:txBody>
      </p:sp>
      <p:pic>
        <p:nvPicPr>
          <p:cNvPr id="292" name="Google Shape;292;p41"/>
          <p:cNvPicPr preferRelativeResize="0"/>
          <p:nvPr/>
        </p:nvPicPr>
        <p:blipFill rotWithShape="1">
          <a:blip r:embed="rId4">
            <a:alphaModFix/>
          </a:blip>
          <a:srcRect b="0" l="0" r="0" t="0"/>
          <a:stretch/>
        </p:blipFill>
        <p:spPr>
          <a:xfrm>
            <a:off x="8224350" y="76200"/>
            <a:ext cx="843450" cy="843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2"/>
          <p:cNvPicPr preferRelativeResize="0"/>
          <p:nvPr/>
        </p:nvPicPr>
        <p:blipFill rotWithShape="1">
          <a:blip r:embed="rId3">
            <a:alphaModFix/>
          </a:blip>
          <a:srcRect b="0" l="0" r="0" t="0"/>
          <a:stretch/>
        </p:blipFill>
        <p:spPr>
          <a:xfrm>
            <a:off x="7812325" y="4660025"/>
            <a:ext cx="1186526" cy="330675"/>
          </a:xfrm>
          <a:prstGeom prst="rect">
            <a:avLst/>
          </a:prstGeom>
          <a:noFill/>
          <a:ln>
            <a:noFill/>
          </a:ln>
        </p:spPr>
      </p:pic>
      <p:sp>
        <p:nvSpPr>
          <p:cNvPr id="298" name="Google Shape;298;p42"/>
          <p:cNvSpPr txBox="1"/>
          <p:nvPr/>
        </p:nvSpPr>
        <p:spPr>
          <a:xfrm>
            <a:off x="2789246" y="469050"/>
            <a:ext cx="410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Heroku - Settings.py</a:t>
            </a:r>
            <a:endParaRPr b="0" i="1" sz="3500" u="none" cap="none" strike="noStrike">
              <a:solidFill>
                <a:srgbClr val="000000"/>
              </a:solidFill>
              <a:latin typeface="Anton"/>
              <a:ea typeface="Anton"/>
              <a:cs typeface="Anton"/>
              <a:sym typeface="Anton"/>
            </a:endParaRPr>
          </a:p>
        </p:txBody>
      </p:sp>
      <p:sp>
        <p:nvSpPr>
          <p:cNvPr id="299" name="Google Shape;299;p42"/>
          <p:cNvSpPr txBox="1"/>
          <p:nvPr/>
        </p:nvSpPr>
        <p:spPr>
          <a:xfrm>
            <a:off x="1111200" y="1458150"/>
            <a:ext cx="6921600" cy="1244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419" sz="1800" u="none" cap="none" strike="noStrike">
                <a:solidFill>
                  <a:srgbClr val="3CEFAB"/>
                </a:solidFill>
                <a:highlight>
                  <a:schemeClr val="lt1"/>
                </a:highlight>
                <a:latin typeface="Helvetica Neue"/>
                <a:ea typeface="Helvetica Neue"/>
                <a:cs typeface="Helvetica Neue"/>
                <a:sym typeface="Helvetica Neue"/>
              </a:rPr>
              <a:t>4)</a:t>
            </a: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 Hay que cambiar un par de cosas para que nuestro proyecto funcione correctamente en Heroku.</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Primero agregaremos estas líneas hasta el final de nuestro </a:t>
            </a: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archivo</a:t>
            </a: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 </a:t>
            </a: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settings.py</a:t>
            </a: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p:txBody>
      </p:sp>
      <p:sp>
        <p:nvSpPr>
          <p:cNvPr id="300" name="Google Shape;300;p42"/>
          <p:cNvSpPr txBox="1"/>
          <p:nvPr/>
        </p:nvSpPr>
        <p:spPr>
          <a:xfrm>
            <a:off x="857700" y="3018600"/>
            <a:ext cx="7428600" cy="1477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419" sz="1200" u="none" cap="none" strike="noStrike">
                <a:solidFill>
                  <a:schemeClr val="lt1"/>
                </a:solidFill>
                <a:highlight>
                  <a:srgbClr val="888888"/>
                </a:highlight>
                <a:latin typeface="Roboto Mono"/>
                <a:ea typeface="Roboto Mono"/>
                <a:cs typeface="Roboto Mono"/>
                <a:sym typeface="Roboto Mono"/>
              </a:rPr>
              <a:t>import dj_database_url  </a:t>
            </a:r>
            <a:endParaRPr b="1" i="0" sz="1200" u="none" cap="none" strike="noStrike">
              <a:solidFill>
                <a:schemeClr val="lt1"/>
              </a:solidFill>
              <a:highlight>
                <a:srgbClr val="888888"/>
              </a:highlight>
              <a:latin typeface="Roboto Mono"/>
              <a:ea typeface="Roboto Mono"/>
              <a:cs typeface="Roboto Mono"/>
              <a:sym typeface="Roboto Mono"/>
            </a:endParaRPr>
          </a:p>
          <a:p>
            <a:pPr indent="0" lvl="0" marL="0" marR="0" rtl="0" algn="ctr">
              <a:lnSpc>
                <a:spcPct val="100000"/>
              </a:lnSpc>
              <a:spcBef>
                <a:spcPts val="0"/>
              </a:spcBef>
              <a:spcAft>
                <a:spcPts val="0"/>
              </a:spcAft>
              <a:buClr>
                <a:srgbClr val="000000"/>
              </a:buClr>
              <a:buSzPts val="1200"/>
              <a:buFont typeface="Arial"/>
              <a:buNone/>
            </a:pPr>
            <a:r>
              <a:rPr b="1" i="0" lang="es-419" sz="1200" u="none" cap="none" strike="noStrike">
                <a:solidFill>
                  <a:schemeClr val="lt1"/>
                </a:solidFill>
                <a:highlight>
                  <a:srgbClr val="888888"/>
                </a:highlight>
                <a:latin typeface="Roboto Mono"/>
                <a:ea typeface="Roboto Mono"/>
                <a:cs typeface="Roboto Mono"/>
                <a:sym typeface="Roboto Mono"/>
              </a:rPr>
              <a:t>db_from_env = dj_database_url.config(conn_max_age=500)  </a:t>
            </a:r>
            <a:endParaRPr b="1" i="0" sz="1200" u="none" cap="none" strike="noStrike">
              <a:solidFill>
                <a:schemeClr val="lt1"/>
              </a:solidFill>
              <a:highlight>
                <a:srgbClr val="888888"/>
              </a:highlight>
              <a:latin typeface="Roboto Mono"/>
              <a:ea typeface="Roboto Mono"/>
              <a:cs typeface="Roboto Mono"/>
              <a:sym typeface="Roboto Mono"/>
            </a:endParaRPr>
          </a:p>
          <a:p>
            <a:pPr indent="0" lvl="0" marL="0" marR="0" rtl="0" algn="ctr">
              <a:lnSpc>
                <a:spcPct val="100000"/>
              </a:lnSpc>
              <a:spcBef>
                <a:spcPts val="0"/>
              </a:spcBef>
              <a:spcAft>
                <a:spcPts val="0"/>
              </a:spcAft>
              <a:buClr>
                <a:srgbClr val="000000"/>
              </a:buClr>
              <a:buSzPts val="1200"/>
              <a:buFont typeface="Arial"/>
              <a:buNone/>
            </a:pPr>
            <a:r>
              <a:rPr b="1" i="0" lang="es-419" sz="1200" u="none" cap="none" strike="noStrike">
                <a:solidFill>
                  <a:schemeClr val="lt1"/>
                </a:solidFill>
                <a:highlight>
                  <a:srgbClr val="888888"/>
                </a:highlight>
                <a:latin typeface="Roboto Mono"/>
                <a:ea typeface="Roboto Mono"/>
                <a:cs typeface="Roboto Mono"/>
                <a:sym typeface="Roboto Mono"/>
              </a:rPr>
              <a:t>DATABASES['default'].update(db_from_env)</a:t>
            </a:r>
            <a:endParaRPr b="1" i="0" sz="1200" u="none" cap="none" strike="noStrike">
              <a:solidFill>
                <a:schemeClr val="lt1"/>
              </a:solidFill>
              <a:highlight>
                <a:srgbClr val="888888"/>
              </a:highlight>
              <a:latin typeface="Roboto Mono"/>
              <a:ea typeface="Roboto Mono"/>
              <a:cs typeface="Roboto Mono"/>
              <a:sym typeface="Roboto Mono"/>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highlight>
                <a:srgbClr val="888888"/>
              </a:highlight>
              <a:latin typeface="Roboto Mono"/>
              <a:ea typeface="Roboto Mono"/>
              <a:cs typeface="Roboto Mono"/>
              <a:sym typeface="Roboto Mono"/>
            </a:endParaRPr>
          </a:p>
          <a:p>
            <a:pPr indent="0" lvl="0" marL="0" marR="0" rtl="0" algn="ctr">
              <a:lnSpc>
                <a:spcPct val="100000"/>
              </a:lnSpc>
              <a:spcBef>
                <a:spcPts val="0"/>
              </a:spcBef>
              <a:spcAft>
                <a:spcPts val="0"/>
              </a:spcAft>
              <a:buClr>
                <a:srgbClr val="000000"/>
              </a:buClr>
              <a:buSzPts val="1200"/>
              <a:buFont typeface="Arial"/>
              <a:buNone/>
            </a:pPr>
            <a:r>
              <a:rPr b="1" i="0" lang="es-419" sz="1200" u="none" cap="none" strike="noStrike">
                <a:solidFill>
                  <a:schemeClr val="lt1"/>
                </a:solidFill>
                <a:highlight>
                  <a:srgbClr val="888888"/>
                </a:highlight>
                <a:latin typeface="Roboto Mono"/>
                <a:ea typeface="Roboto Mono"/>
                <a:cs typeface="Roboto Mono"/>
                <a:sym typeface="Roboto Mono"/>
              </a:rPr>
              <a:t>STATICFILES_DIRS = (  os.path.join(BASE_DIR, 'static'),)</a:t>
            </a:r>
            <a:endParaRPr b="1" i="0" sz="1200" u="none" cap="none" strike="noStrike">
              <a:solidFill>
                <a:schemeClr val="lt1"/>
              </a:solidFill>
              <a:highlight>
                <a:srgbClr val="888888"/>
              </a:highlight>
              <a:latin typeface="Roboto Mono"/>
              <a:ea typeface="Roboto Mono"/>
              <a:cs typeface="Roboto Mono"/>
              <a:sym typeface="Roboto Mono"/>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highlight>
                <a:srgbClr val="888888"/>
              </a:highlight>
              <a:latin typeface="Roboto Mono"/>
              <a:ea typeface="Roboto Mono"/>
              <a:cs typeface="Roboto Mono"/>
              <a:sym typeface="Roboto Mono"/>
            </a:endParaRPr>
          </a:p>
          <a:p>
            <a:pPr indent="0" lvl="0" marL="0" marR="0" rtl="0" algn="ctr">
              <a:lnSpc>
                <a:spcPct val="100000"/>
              </a:lnSpc>
              <a:spcBef>
                <a:spcPts val="0"/>
              </a:spcBef>
              <a:spcAft>
                <a:spcPts val="0"/>
              </a:spcAft>
              <a:buClr>
                <a:srgbClr val="000000"/>
              </a:buClr>
              <a:buSzPts val="1200"/>
              <a:buFont typeface="Arial"/>
              <a:buNone/>
            </a:pPr>
            <a:r>
              <a:rPr b="1" i="0" lang="es-419" sz="1200" u="none" cap="none" strike="noStrike">
                <a:solidFill>
                  <a:schemeClr val="lt1"/>
                </a:solidFill>
                <a:highlight>
                  <a:srgbClr val="888888"/>
                </a:highlight>
                <a:latin typeface="Roboto Mono"/>
                <a:ea typeface="Roboto Mono"/>
                <a:cs typeface="Roboto Mono"/>
                <a:sym typeface="Roboto Mono"/>
              </a:rPr>
              <a:t>STATICFILES_STORAGE = 'whitenoise.django.GzipManifestStaticFilesStorage'</a:t>
            </a:r>
            <a:endParaRPr b="1" i="0" sz="1200" u="none" cap="none" strike="noStrike">
              <a:solidFill>
                <a:schemeClr val="lt1"/>
              </a:solidFill>
              <a:highlight>
                <a:srgbClr val="888888"/>
              </a:highlight>
              <a:latin typeface="Roboto Mono"/>
              <a:ea typeface="Roboto Mono"/>
              <a:cs typeface="Roboto Mono"/>
              <a:sym typeface="Roboto Mono"/>
            </a:endParaRPr>
          </a:p>
        </p:txBody>
      </p:sp>
      <p:sp>
        <p:nvSpPr>
          <p:cNvPr id="301" name="Google Shape;301;p42"/>
          <p:cNvSpPr/>
          <p:nvPr/>
        </p:nvSpPr>
        <p:spPr>
          <a:xfrm>
            <a:off x="1205000" y="3018600"/>
            <a:ext cx="6827700" cy="14775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2" name="Google Shape;302;p42"/>
          <p:cNvPicPr preferRelativeResize="0"/>
          <p:nvPr/>
        </p:nvPicPr>
        <p:blipFill rotWithShape="1">
          <a:blip r:embed="rId4">
            <a:alphaModFix/>
          </a:blip>
          <a:srcRect b="0" l="0" r="0" t="0"/>
          <a:stretch/>
        </p:blipFill>
        <p:spPr>
          <a:xfrm>
            <a:off x="8224350" y="76200"/>
            <a:ext cx="843450" cy="843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3"/>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308" name="Google Shape;308;p43"/>
          <p:cNvSpPr txBox="1"/>
          <p:nvPr/>
        </p:nvSpPr>
        <p:spPr>
          <a:xfrm>
            <a:off x="2789246" y="469050"/>
            <a:ext cx="410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Heroku - wsgi.py</a:t>
            </a:r>
            <a:endParaRPr b="0" i="1" sz="3500" u="none" cap="none" strike="noStrike">
              <a:solidFill>
                <a:srgbClr val="000000"/>
              </a:solidFill>
              <a:latin typeface="Anton"/>
              <a:ea typeface="Anton"/>
              <a:cs typeface="Anton"/>
              <a:sym typeface="Anton"/>
            </a:endParaRPr>
          </a:p>
        </p:txBody>
      </p:sp>
      <p:sp>
        <p:nvSpPr>
          <p:cNvPr id="309" name="Google Shape;309;p43"/>
          <p:cNvSpPr txBox="1"/>
          <p:nvPr/>
        </p:nvSpPr>
        <p:spPr>
          <a:xfrm>
            <a:off x="1111200" y="1519100"/>
            <a:ext cx="6921600" cy="1244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419" sz="1800" u="none" cap="none" strike="noStrike">
                <a:solidFill>
                  <a:srgbClr val="3CEFAB"/>
                </a:solidFill>
                <a:highlight>
                  <a:schemeClr val="lt1"/>
                </a:highlight>
                <a:latin typeface="Helvetica Neue"/>
                <a:ea typeface="Helvetica Neue"/>
                <a:cs typeface="Helvetica Neue"/>
                <a:sym typeface="Helvetica Neue"/>
              </a:rPr>
              <a:t>5)</a:t>
            </a: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 Agregar todo lo que falte en este archivo para que se vea así:</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p:txBody>
      </p:sp>
      <p:sp>
        <p:nvSpPr>
          <p:cNvPr id="310" name="Google Shape;310;p43"/>
          <p:cNvSpPr txBox="1"/>
          <p:nvPr/>
        </p:nvSpPr>
        <p:spPr>
          <a:xfrm>
            <a:off x="857700" y="2452500"/>
            <a:ext cx="7428600" cy="1908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s-419" sz="1600" u="none" cap="none" strike="noStrike">
                <a:solidFill>
                  <a:schemeClr val="lt1"/>
                </a:solidFill>
                <a:highlight>
                  <a:srgbClr val="888888"/>
                </a:highlight>
                <a:latin typeface="Roboto Mono"/>
                <a:ea typeface="Roboto Mono"/>
                <a:cs typeface="Roboto Mono"/>
                <a:sym typeface="Roboto Mono"/>
              </a:rPr>
              <a:t>import os  </a:t>
            </a:r>
            <a:endParaRPr b="1" i="0" sz="1600" u="none" cap="none" strike="noStrike">
              <a:solidFill>
                <a:schemeClr val="lt1"/>
              </a:solidFill>
              <a:highlight>
                <a:srgbClr val="888888"/>
              </a:highlight>
              <a:latin typeface="Roboto Mono"/>
              <a:ea typeface="Roboto Mono"/>
              <a:cs typeface="Roboto Mono"/>
              <a:sym typeface="Roboto Mono"/>
            </a:endParaRPr>
          </a:p>
          <a:p>
            <a:pPr indent="0" lvl="0" marL="0" marR="0" rtl="0" algn="ctr">
              <a:lnSpc>
                <a:spcPct val="100000"/>
              </a:lnSpc>
              <a:spcBef>
                <a:spcPts val="0"/>
              </a:spcBef>
              <a:spcAft>
                <a:spcPts val="0"/>
              </a:spcAft>
              <a:buClr>
                <a:srgbClr val="000000"/>
              </a:buClr>
              <a:buSzPts val="1600"/>
              <a:buFont typeface="Arial"/>
              <a:buNone/>
            </a:pPr>
            <a:r>
              <a:rPr b="1" i="0" lang="es-419" sz="1600" u="none" cap="none" strike="noStrike">
                <a:solidFill>
                  <a:schemeClr val="lt1"/>
                </a:solidFill>
                <a:highlight>
                  <a:srgbClr val="888888"/>
                </a:highlight>
                <a:latin typeface="Roboto Mono"/>
                <a:ea typeface="Roboto Mono"/>
                <a:cs typeface="Roboto Mono"/>
                <a:sym typeface="Roboto Mono"/>
              </a:rPr>
              <a:t>from django.core.wsgi import get_wsgi_application  </a:t>
            </a:r>
            <a:endParaRPr b="1" i="0" sz="1600" u="none" cap="none" strike="noStrike">
              <a:solidFill>
                <a:schemeClr val="lt1"/>
              </a:solidFill>
              <a:highlight>
                <a:srgbClr val="888888"/>
              </a:highlight>
              <a:latin typeface="Roboto Mono"/>
              <a:ea typeface="Roboto Mono"/>
              <a:cs typeface="Roboto Mono"/>
              <a:sym typeface="Roboto Mono"/>
            </a:endParaRPr>
          </a:p>
          <a:p>
            <a:pPr indent="0" lvl="0" marL="0" marR="0" rtl="0" algn="ctr">
              <a:lnSpc>
                <a:spcPct val="100000"/>
              </a:lnSpc>
              <a:spcBef>
                <a:spcPts val="0"/>
              </a:spcBef>
              <a:spcAft>
                <a:spcPts val="0"/>
              </a:spcAft>
              <a:buClr>
                <a:srgbClr val="000000"/>
              </a:buClr>
              <a:buSzPts val="1600"/>
              <a:buFont typeface="Arial"/>
              <a:buNone/>
            </a:pPr>
            <a:r>
              <a:rPr b="1" i="0" lang="es-419" sz="1600" u="none" cap="none" strike="noStrike">
                <a:solidFill>
                  <a:schemeClr val="lt1"/>
                </a:solidFill>
                <a:highlight>
                  <a:srgbClr val="888888"/>
                </a:highlight>
                <a:latin typeface="Roboto Mono"/>
                <a:ea typeface="Roboto Mono"/>
                <a:cs typeface="Roboto Mono"/>
                <a:sym typeface="Roboto Mono"/>
              </a:rPr>
              <a:t>os.environ.setdefault("DJANGO_SETTINGS_MODULE", "miSitio.settings")  </a:t>
            </a:r>
            <a:endParaRPr b="1" i="0" sz="1600" u="none" cap="none" strike="noStrike">
              <a:solidFill>
                <a:schemeClr val="lt1"/>
              </a:solidFill>
              <a:highlight>
                <a:srgbClr val="888888"/>
              </a:highlight>
              <a:latin typeface="Roboto Mono"/>
              <a:ea typeface="Roboto Mono"/>
              <a:cs typeface="Roboto Mono"/>
              <a:sym typeface="Roboto Mono"/>
            </a:endParaRPr>
          </a:p>
          <a:p>
            <a:pPr indent="0" lvl="0" marL="0" marR="0" rtl="0" algn="ctr">
              <a:lnSpc>
                <a:spcPct val="100000"/>
              </a:lnSpc>
              <a:spcBef>
                <a:spcPts val="0"/>
              </a:spcBef>
              <a:spcAft>
                <a:spcPts val="0"/>
              </a:spcAft>
              <a:buClr>
                <a:srgbClr val="000000"/>
              </a:buClr>
              <a:buSzPts val="1600"/>
              <a:buFont typeface="Arial"/>
              <a:buNone/>
            </a:pPr>
            <a:r>
              <a:rPr b="1" i="0" lang="es-419" sz="1600" u="none" cap="none" strike="noStrike">
                <a:solidFill>
                  <a:schemeClr val="lt1"/>
                </a:solidFill>
                <a:highlight>
                  <a:srgbClr val="888888"/>
                </a:highlight>
                <a:latin typeface="Roboto Mono"/>
                <a:ea typeface="Roboto Mono"/>
                <a:cs typeface="Roboto Mono"/>
                <a:sym typeface="Roboto Mono"/>
              </a:rPr>
              <a:t>application = get_wsgi_application()  </a:t>
            </a:r>
            <a:endParaRPr b="1" i="0" sz="1600" u="none" cap="none" strike="noStrike">
              <a:solidFill>
                <a:schemeClr val="lt1"/>
              </a:solidFill>
              <a:highlight>
                <a:srgbClr val="888888"/>
              </a:highlight>
              <a:latin typeface="Roboto Mono"/>
              <a:ea typeface="Roboto Mono"/>
              <a:cs typeface="Roboto Mono"/>
              <a:sym typeface="Roboto Mono"/>
            </a:endParaRPr>
          </a:p>
          <a:p>
            <a:pPr indent="0" lvl="0" marL="0" marR="0" rtl="0" algn="ctr">
              <a:lnSpc>
                <a:spcPct val="100000"/>
              </a:lnSpc>
              <a:spcBef>
                <a:spcPts val="0"/>
              </a:spcBef>
              <a:spcAft>
                <a:spcPts val="0"/>
              </a:spcAft>
              <a:buClr>
                <a:srgbClr val="000000"/>
              </a:buClr>
              <a:buSzPts val="1600"/>
              <a:buFont typeface="Arial"/>
              <a:buNone/>
            </a:pPr>
            <a:r>
              <a:rPr b="1" i="0" lang="es-419" sz="1600" u="none" cap="none" strike="noStrike">
                <a:solidFill>
                  <a:schemeClr val="lt1"/>
                </a:solidFill>
                <a:highlight>
                  <a:srgbClr val="888888"/>
                </a:highlight>
                <a:latin typeface="Roboto Mono"/>
                <a:ea typeface="Roboto Mono"/>
                <a:cs typeface="Roboto Mono"/>
                <a:sym typeface="Roboto Mono"/>
              </a:rPr>
              <a:t>from whitenoise.django import DjangoWhiteNoise  </a:t>
            </a:r>
            <a:endParaRPr b="1" i="0" sz="1600" u="none" cap="none" strike="noStrike">
              <a:solidFill>
                <a:schemeClr val="lt1"/>
              </a:solidFill>
              <a:highlight>
                <a:srgbClr val="888888"/>
              </a:highlight>
              <a:latin typeface="Roboto Mono"/>
              <a:ea typeface="Roboto Mono"/>
              <a:cs typeface="Roboto Mono"/>
              <a:sym typeface="Roboto Mono"/>
            </a:endParaRPr>
          </a:p>
          <a:p>
            <a:pPr indent="0" lvl="0" marL="0" marR="0" rtl="0" algn="ctr">
              <a:lnSpc>
                <a:spcPct val="100000"/>
              </a:lnSpc>
              <a:spcBef>
                <a:spcPts val="0"/>
              </a:spcBef>
              <a:spcAft>
                <a:spcPts val="0"/>
              </a:spcAft>
              <a:buClr>
                <a:srgbClr val="000000"/>
              </a:buClr>
              <a:buSzPts val="1600"/>
              <a:buFont typeface="Arial"/>
              <a:buNone/>
            </a:pPr>
            <a:r>
              <a:rPr b="1" i="0" lang="es-419" sz="1600" u="none" cap="none" strike="noStrike">
                <a:solidFill>
                  <a:schemeClr val="lt1"/>
                </a:solidFill>
                <a:highlight>
                  <a:srgbClr val="888888"/>
                </a:highlight>
                <a:latin typeface="Roboto Mono"/>
                <a:ea typeface="Roboto Mono"/>
                <a:cs typeface="Roboto Mono"/>
                <a:sym typeface="Roboto Mono"/>
              </a:rPr>
              <a:t>application = DjangoWhiteNoise(application)</a:t>
            </a:r>
            <a:endParaRPr b="1" i="0" sz="1600" u="none" cap="none" strike="noStrike">
              <a:solidFill>
                <a:schemeClr val="lt1"/>
              </a:solidFill>
              <a:highlight>
                <a:srgbClr val="888888"/>
              </a:highlight>
              <a:latin typeface="Roboto Mono"/>
              <a:ea typeface="Roboto Mono"/>
              <a:cs typeface="Roboto Mono"/>
              <a:sym typeface="Roboto Mono"/>
            </a:endParaRPr>
          </a:p>
        </p:txBody>
      </p:sp>
      <p:sp>
        <p:nvSpPr>
          <p:cNvPr id="311" name="Google Shape;311;p43"/>
          <p:cNvSpPr/>
          <p:nvPr/>
        </p:nvSpPr>
        <p:spPr>
          <a:xfrm>
            <a:off x="1446000" y="2384250"/>
            <a:ext cx="6252000" cy="20451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43"/>
          <p:cNvPicPr preferRelativeResize="0"/>
          <p:nvPr/>
        </p:nvPicPr>
        <p:blipFill rotWithShape="1">
          <a:blip r:embed="rId4">
            <a:alphaModFix/>
          </a:blip>
          <a:srcRect b="0" l="0" r="0" t="0"/>
          <a:stretch/>
        </p:blipFill>
        <p:spPr>
          <a:xfrm>
            <a:off x="8224350" y="76200"/>
            <a:ext cx="843450" cy="843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44"/>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318" name="Google Shape;318;p44"/>
          <p:cNvSpPr txBox="1"/>
          <p:nvPr/>
        </p:nvSpPr>
        <p:spPr>
          <a:xfrm>
            <a:off x="2573046" y="298550"/>
            <a:ext cx="410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Heroku - Heroku CLI</a:t>
            </a:r>
            <a:endParaRPr b="0" i="1" sz="3500" u="none" cap="none" strike="noStrike">
              <a:solidFill>
                <a:srgbClr val="000000"/>
              </a:solidFill>
              <a:latin typeface="Anton"/>
              <a:ea typeface="Anton"/>
              <a:cs typeface="Anton"/>
              <a:sym typeface="Anton"/>
            </a:endParaRPr>
          </a:p>
        </p:txBody>
      </p:sp>
      <p:sp>
        <p:nvSpPr>
          <p:cNvPr id="319" name="Google Shape;319;p44"/>
          <p:cNvSpPr txBox="1"/>
          <p:nvPr/>
        </p:nvSpPr>
        <p:spPr>
          <a:xfrm>
            <a:off x="1111200" y="1287650"/>
            <a:ext cx="6921600" cy="1244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419" sz="1800" u="none" cap="none" strike="noStrike">
                <a:solidFill>
                  <a:srgbClr val="3CEFAB"/>
                </a:solidFill>
                <a:highlight>
                  <a:schemeClr val="lt1"/>
                </a:highlight>
                <a:latin typeface="Helvetica Neue"/>
                <a:ea typeface="Helvetica Neue"/>
                <a:cs typeface="Helvetica Neue"/>
                <a:sym typeface="Helvetica Neue"/>
              </a:rPr>
              <a:t>6) </a:t>
            </a: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Luego empezamos a subir a Heroku, para eso necesitamos instalar </a:t>
            </a:r>
            <a:r>
              <a:rPr b="0" i="0" lang="es-419" sz="1800" u="sng" cap="none" strike="noStrike">
                <a:solidFill>
                  <a:schemeClr val="hlink"/>
                </a:solidFill>
                <a:highlight>
                  <a:schemeClr val="lt1"/>
                </a:highlight>
                <a:latin typeface="Helvetica Neue Light"/>
                <a:ea typeface="Helvetica Neue Light"/>
                <a:cs typeface="Helvetica Neue Light"/>
                <a:sym typeface="Helvetica Neue Light"/>
                <a:hlinkClick r:id="rId4"/>
              </a:rPr>
              <a:t>Heroku CLI</a:t>
            </a: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a:ea typeface="Helvetica Neue"/>
              <a:cs typeface="Helvetica Neue"/>
              <a:sym typeface="Helvetica Neue"/>
            </a:endParaRPr>
          </a:p>
        </p:txBody>
      </p:sp>
      <p:sp>
        <p:nvSpPr>
          <p:cNvPr id="320" name="Google Shape;320;p44"/>
          <p:cNvSpPr txBox="1"/>
          <p:nvPr/>
        </p:nvSpPr>
        <p:spPr>
          <a:xfrm>
            <a:off x="3526300" y="2194900"/>
            <a:ext cx="3294300" cy="2692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heroku create</a:t>
            </a:r>
            <a:endParaRPr b="0" i="0" sz="1800" u="none" cap="none" strike="noStrike">
              <a:solidFill>
                <a:schemeClr val="dk1"/>
              </a:solidFill>
              <a:highlight>
                <a:srgbClr val="3CEFAB"/>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heroku login</a:t>
            </a:r>
            <a:endParaRPr b="0" i="0" sz="1800" u="none" cap="none" strike="noStrike">
              <a:solidFill>
                <a:schemeClr val="dk1"/>
              </a:solidFill>
              <a:highlight>
                <a:srgbClr val="3CEFAB"/>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rgbClr val="3CEFAB"/>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git add -A</a:t>
            </a:r>
            <a:endParaRPr b="0" i="0" sz="1800" u="none" cap="none" strike="noStrike">
              <a:solidFill>
                <a:schemeClr val="dk1"/>
              </a:solidFill>
              <a:highlight>
                <a:srgbClr val="3CEFAB"/>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git commit -m "listos"</a:t>
            </a:r>
            <a:endParaRPr b="0" i="0" sz="1800" u="none" cap="none" strike="noStrike">
              <a:solidFill>
                <a:schemeClr val="dk1"/>
              </a:solidFill>
              <a:highlight>
                <a:srgbClr val="3CEFAB"/>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git push heroku master</a:t>
            </a:r>
            <a:endParaRPr b="0" i="0" sz="1800" u="none" cap="none" strike="noStrike">
              <a:solidFill>
                <a:schemeClr val="dk1"/>
              </a:solidFill>
              <a:highlight>
                <a:srgbClr val="3CEFAB"/>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rgbClr val="3CEFAB"/>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heroku open</a:t>
            </a:r>
            <a:endParaRPr b="0" i="0" sz="1800" u="none" cap="none" strike="noStrike">
              <a:solidFill>
                <a:schemeClr val="dk1"/>
              </a:solidFill>
              <a:highlight>
                <a:srgbClr val="3CEFAB"/>
              </a:highlight>
              <a:latin typeface="Helvetica Neue Light"/>
              <a:ea typeface="Helvetica Neue Light"/>
              <a:cs typeface="Helvetica Neue Light"/>
              <a:sym typeface="Helvetica Neue Light"/>
            </a:endParaRPr>
          </a:p>
        </p:txBody>
      </p:sp>
      <p:sp>
        <p:nvSpPr>
          <p:cNvPr id="321" name="Google Shape;321;p44"/>
          <p:cNvSpPr txBox="1"/>
          <p:nvPr/>
        </p:nvSpPr>
        <p:spPr>
          <a:xfrm>
            <a:off x="946075" y="2921100"/>
            <a:ext cx="3000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Paso a paso</a:t>
            </a: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 </a:t>
            </a:r>
            <a:r>
              <a:rPr b="0" i="0" lang="es-419" sz="1700" u="none" cap="none" strike="noStrike">
                <a:solidFill>
                  <a:schemeClr val="dk1"/>
                </a:solidFill>
                <a:highlight>
                  <a:schemeClr val="lt1"/>
                </a:highlight>
                <a:latin typeface="Helvetica Neue"/>
                <a:ea typeface="Helvetica Neue"/>
                <a:cs typeface="Helvetica Neue"/>
                <a:sym typeface="Helvetica Neue"/>
              </a:rPr>
              <a:t>👉</a:t>
            </a:r>
            <a:endParaRPr b="0" i="0" sz="1700" u="none" cap="none" strike="noStrike">
              <a:solidFill>
                <a:schemeClr val="dk1"/>
              </a:solidFill>
              <a:highlight>
                <a:schemeClr val="lt1"/>
              </a:highlight>
              <a:latin typeface="Helvetica Neue"/>
              <a:ea typeface="Helvetica Neue"/>
              <a:cs typeface="Helvetica Neue"/>
              <a:sym typeface="Helvetica Neue"/>
            </a:endParaRPr>
          </a:p>
        </p:txBody>
      </p:sp>
      <p:sp>
        <p:nvSpPr>
          <p:cNvPr id="322" name="Google Shape;322;p44"/>
          <p:cNvSpPr/>
          <p:nvPr/>
        </p:nvSpPr>
        <p:spPr>
          <a:xfrm>
            <a:off x="3580888" y="2168500"/>
            <a:ext cx="3185100" cy="27450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3" name="Google Shape;323;p44"/>
          <p:cNvPicPr preferRelativeResize="0"/>
          <p:nvPr/>
        </p:nvPicPr>
        <p:blipFill rotWithShape="1">
          <a:blip r:embed="rId5">
            <a:alphaModFix/>
          </a:blip>
          <a:srcRect b="0" l="0" r="0" t="0"/>
          <a:stretch/>
        </p:blipFill>
        <p:spPr>
          <a:xfrm>
            <a:off x="1840822" y="3476675"/>
            <a:ext cx="891825" cy="891825"/>
          </a:xfrm>
          <a:prstGeom prst="rect">
            <a:avLst/>
          </a:prstGeom>
          <a:noFill/>
          <a:ln>
            <a:noFill/>
          </a:ln>
        </p:spPr>
      </p:pic>
      <p:pic>
        <p:nvPicPr>
          <p:cNvPr id="324" name="Google Shape;324;p44"/>
          <p:cNvPicPr preferRelativeResize="0"/>
          <p:nvPr/>
        </p:nvPicPr>
        <p:blipFill rotWithShape="1">
          <a:blip r:embed="rId6">
            <a:alphaModFix/>
          </a:blip>
          <a:srcRect b="0" l="0" r="0" t="0"/>
          <a:stretch/>
        </p:blipFill>
        <p:spPr>
          <a:xfrm>
            <a:off x="8224350" y="76200"/>
            <a:ext cx="843450" cy="843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5"/>
          <p:cNvPicPr preferRelativeResize="0"/>
          <p:nvPr/>
        </p:nvPicPr>
        <p:blipFill rotWithShape="1">
          <a:blip r:embed="rId3">
            <a:alphaModFix/>
          </a:blip>
          <a:srcRect b="0" l="0" r="0" t="0"/>
          <a:stretch/>
        </p:blipFill>
        <p:spPr>
          <a:xfrm>
            <a:off x="7739200" y="4636700"/>
            <a:ext cx="1186526" cy="330675"/>
          </a:xfrm>
          <a:prstGeom prst="rect">
            <a:avLst/>
          </a:prstGeom>
          <a:noFill/>
          <a:ln>
            <a:noFill/>
          </a:ln>
        </p:spPr>
      </p:pic>
      <p:pic>
        <p:nvPicPr>
          <p:cNvPr descr="Deploy Django Project on Heroku Step by Step&#10;00:00 Creating Django Project&#10;08:31 Deploy Django Project&#10;&#10;Github Link: https://github.com/geekyshow1/deploydjangoheroku&#10;&#10;How to Download and Install Git: https://youtu.be/gTcm41mjRtU&#10;&#10;Django Playlist:&#10;https://www.youtube.com/playlist?list=PLbGui_ZYuhigchy8DTw4pX4duTTpvqlh6&#10;&#10;Core Python Tutorials:&#10; https://www.youtube.com/playlist?list=PLbGui_ZYuhigZkqrHbI_ZkPBrIr5Rsd5L&#10;&#10;Advance Python Tutorials:&#10;https://www.youtube.com/playlist?list=PLbGui_ZYuhijd1hUF2VWiKt8FHNBa7kGb&#10;&#10;Check Out Our Other Playlists:&#10;https://www.youtube.com/user/GeekyShow1/playlists&#10;&#10;Learn more about subject:&#10;http://www.geekyshows.com/ &#10;&#10;________________________________________________&#10;&#10;If you found this video valuable, give it a like.&#10;If you know someone who needs to see it, share it.&#10;If you have questions ask below in comment section.&#10;Add it to a playlist if you want to watch it later.&#10;________________________________________________&#10;&#10;T A L K   W I T H   M E !&#10;Business Email: contact@geekyshows.com&#10;Facebook: https://www.facebook.com/GeekyShow &#10;Twitter: https://twitter.com/Geekyshow1 &#10;Website: http://www.geekyshows.com/ &#10;_______________________________________________&#10;&#10;Make sure you LIKE, SUBSCRIBE, COMMENT, and REQUEST A VIDEO! :)&#10;_______________________________________________" id="330" name="Google Shape;330;p45" title="Deploy Django Project on Heroku Step by Step (Hindi)">
            <a:hlinkClick r:id="rId4"/>
          </p:cNvPr>
          <p:cNvPicPr preferRelativeResize="0"/>
          <p:nvPr/>
        </p:nvPicPr>
        <p:blipFill rotWithShape="1">
          <a:blip r:embed="rId5">
            <a:alphaModFix/>
          </a:blip>
          <a:srcRect b="0" l="0" r="0" t="0"/>
          <a:stretch/>
        </p:blipFill>
        <p:spPr>
          <a:xfrm>
            <a:off x="1717000" y="76200"/>
            <a:ext cx="5658850" cy="4522175"/>
          </a:xfrm>
          <a:prstGeom prst="rect">
            <a:avLst/>
          </a:prstGeom>
          <a:noFill/>
          <a:ln>
            <a:noFill/>
          </a:ln>
        </p:spPr>
      </p:pic>
      <p:sp>
        <p:nvSpPr>
          <p:cNvPr id="331" name="Google Shape;331;p45"/>
          <p:cNvSpPr txBox="1"/>
          <p:nvPr/>
        </p:nvSpPr>
        <p:spPr>
          <a:xfrm>
            <a:off x="62300" y="4636700"/>
            <a:ext cx="3766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0" i="0" lang="es-419" sz="1800" u="sng" cap="none" strike="noStrike">
                <a:solidFill>
                  <a:schemeClr val="hlink"/>
                </a:solidFill>
                <a:highlight>
                  <a:schemeClr val="lt1"/>
                </a:highlight>
                <a:latin typeface="Helvetica Neue Light"/>
                <a:ea typeface="Helvetica Neue Light"/>
                <a:cs typeface="Helvetica Neue Light"/>
                <a:sym typeface="Helvetica Neue Light"/>
                <a:hlinkClick r:id="rId6"/>
              </a:rPr>
              <a:t>Deploy Django App on Heroku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332" name="Google Shape;332;p45"/>
          <p:cNvPicPr preferRelativeResize="0"/>
          <p:nvPr/>
        </p:nvPicPr>
        <p:blipFill rotWithShape="1">
          <a:blip r:embed="rId7">
            <a:alphaModFix/>
          </a:blip>
          <a:srcRect b="0" l="0" r="0" t="0"/>
          <a:stretch/>
        </p:blipFill>
        <p:spPr>
          <a:xfrm>
            <a:off x="7606288" y="2783313"/>
            <a:ext cx="1250250" cy="1250250"/>
          </a:xfrm>
          <a:prstGeom prst="rect">
            <a:avLst/>
          </a:prstGeom>
          <a:noFill/>
          <a:ln>
            <a:noFill/>
          </a:ln>
        </p:spPr>
      </p:pic>
      <p:pic>
        <p:nvPicPr>
          <p:cNvPr id="333" name="Google Shape;333;p45"/>
          <p:cNvPicPr preferRelativeResize="0"/>
          <p:nvPr/>
        </p:nvPicPr>
        <p:blipFill rotWithShape="1">
          <a:blip r:embed="rId8">
            <a:alphaModFix/>
          </a:blip>
          <a:srcRect b="0" l="0" r="0" t="0"/>
          <a:stretch/>
        </p:blipFill>
        <p:spPr>
          <a:xfrm>
            <a:off x="8224350" y="76200"/>
            <a:ext cx="843450" cy="843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40" name="Shape 140"/>
        <p:cNvGrpSpPr/>
        <p:nvPr/>
      </p:nvGrpSpPr>
      <p:grpSpPr>
        <a:xfrm>
          <a:off x="0" y="0"/>
          <a:ext cx="0" cy="0"/>
          <a:chOff x="0" y="0"/>
          <a:chExt cx="0" cy="0"/>
        </a:xfrm>
      </p:grpSpPr>
      <p:sp>
        <p:nvSpPr>
          <p:cNvPr id="141" name="Google Shape;141;p2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42" name="Google Shape;142;p28"/>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43" name="Google Shape;143;p2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337" name="Shape 337"/>
        <p:cNvGrpSpPr/>
        <p:nvPr/>
      </p:nvGrpSpPr>
      <p:grpSpPr>
        <a:xfrm>
          <a:off x="0" y="0"/>
          <a:ext cx="0" cy="0"/>
          <a:chOff x="0" y="0"/>
          <a:chExt cx="0" cy="0"/>
        </a:xfrm>
      </p:grpSpPr>
      <p:sp>
        <p:nvSpPr>
          <p:cNvPr id="338" name="Google Shape;338;p46"/>
          <p:cNvSpPr txBox="1"/>
          <p:nvPr/>
        </p:nvSpPr>
        <p:spPr>
          <a:xfrm>
            <a:off x="1398000" y="20754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PYTHONANYWHERE</a:t>
            </a:r>
            <a:endParaRPr b="0" i="1" sz="3700" u="none" cap="none" strike="noStrike">
              <a:solidFill>
                <a:srgbClr val="121212"/>
              </a:solidFill>
              <a:latin typeface="Anton"/>
              <a:ea typeface="Anton"/>
              <a:cs typeface="Anton"/>
              <a:sym typeface="Anton"/>
            </a:endParaRPr>
          </a:p>
        </p:txBody>
      </p:sp>
      <p:pic>
        <p:nvPicPr>
          <p:cNvPr id="339" name="Google Shape;339;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7"/>
          <p:cNvPicPr preferRelativeResize="0"/>
          <p:nvPr/>
        </p:nvPicPr>
        <p:blipFill rotWithShape="1">
          <a:blip r:embed="rId3">
            <a:alphaModFix/>
          </a:blip>
          <a:srcRect b="0" l="0" r="0" t="0"/>
          <a:stretch/>
        </p:blipFill>
        <p:spPr>
          <a:xfrm>
            <a:off x="7696025" y="4666800"/>
            <a:ext cx="1186526" cy="330675"/>
          </a:xfrm>
          <a:prstGeom prst="rect">
            <a:avLst/>
          </a:prstGeom>
          <a:noFill/>
          <a:ln>
            <a:noFill/>
          </a:ln>
        </p:spPr>
      </p:pic>
      <p:sp>
        <p:nvSpPr>
          <p:cNvPr id="345" name="Google Shape;345;p47"/>
          <p:cNvSpPr txBox="1"/>
          <p:nvPr/>
        </p:nvSpPr>
        <p:spPr>
          <a:xfrm>
            <a:off x="2713046" y="469050"/>
            <a:ext cx="410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Pythonanywhere</a:t>
            </a:r>
            <a:endParaRPr b="0" i="1" sz="3500" u="none" cap="none" strike="noStrike">
              <a:solidFill>
                <a:srgbClr val="000000"/>
              </a:solidFill>
              <a:latin typeface="Anton"/>
              <a:ea typeface="Anton"/>
              <a:cs typeface="Anton"/>
              <a:sym typeface="Anton"/>
            </a:endParaRPr>
          </a:p>
        </p:txBody>
      </p:sp>
      <p:sp>
        <p:nvSpPr>
          <p:cNvPr id="346" name="Google Shape;346;p47"/>
          <p:cNvSpPr txBox="1"/>
          <p:nvPr/>
        </p:nvSpPr>
        <p:spPr>
          <a:xfrm>
            <a:off x="808050" y="1598425"/>
            <a:ext cx="7527900" cy="1398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Hosting dedicado únicamente a aplicaciones basado en Python. </a:t>
            </a:r>
            <a:endParaRPr b="0" i="0" sz="1800" u="none" cap="none" strike="noStrike">
              <a:solidFill>
                <a:srgbClr val="000000"/>
              </a:solidFill>
              <a:highlight>
                <a:srgbClr val="3CEFAB"/>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Contiene un entorno muy amigable, acceso bash mediante la web, administración de base de datos, entorno virtual; entre otras muchas ventajas. Para aplicaciones de poco tráfico es gratuito </a:t>
            </a:r>
            <a:r>
              <a:rPr b="0" i="0" lang="es-419" sz="1900" u="none" cap="none" strike="noStrike">
                <a:solidFill>
                  <a:srgbClr val="000000"/>
                </a:solidFill>
                <a:latin typeface="Helvetica Neue Light"/>
                <a:ea typeface="Helvetica Neue Light"/>
                <a:cs typeface="Helvetica Neue Light"/>
                <a:sym typeface="Helvetica Neue Light"/>
              </a:rPr>
              <a:t>😉</a:t>
            </a:r>
            <a:endParaRPr b="0" i="0" sz="19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rPr b="0" i="0" lang="es-419" sz="1400" u="none" cap="none" strike="noStrike">
                <a:solidFill>
                  <a:schemeClr val="dk1"/>
                </a:solidFill>
                <a:highlight>
                  <a:schemeClr val="lt1"/>
                </a:highlight>
                <a:latin typeface="Helvetica Neue"/>
                <a:ea typeface="Helvetica Neue"/>
                <a:cs typeface="Helvetica Neue"/>
                <a:sym typeface="Helvetica Neue"/>
              </a:rPr>
              <a:t>	</a:t>
            </a:r>
            <a:endParaRPr b="0" i="0" sz="1400" u="none" cap="none" strike="noStrike">
              <a:solidFill>
                <a:schemeClr val="dk1"/>
              </a:solidFill>
              <a:highlight>
                <a:schemeClr val="lt1"/>
              </a:highlight>
              <a:latin typeface="Helvetica Neue"/>
              <a:ea typeface="Helvetica Neue"/>
              <a:cs typeface="Helvetica Neue"/>
              <a:sym typeface="Helvetica Neue"/>
            </a:endParaRPr>
          </a:p>
        </p:txBody>
      </p:sp>
      <p:sp>
        <p:nvSpPr>
          <p:cNvPr id="347" name="Google Shape;347;p47"/>
          <p:cNvSpPr txBox="1"/>
          <p:nvPr/>
        </p:nvSpPr>
        <p:spPr>
          <a:xfrm>
            <a:off x="4115225" y="4157225"/>
            <a:ext cx="410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Documentación oficial:</a:t>
            </a:r>
            <a:r>
              <a:rPr b="0" i="0" lang="es-419" sz="1800" u="none" cap="none" strike="noStrike">
                <a:solidFill>
                  <a:schemeClr val="dk1"/>
                </a:solidFill>
                <a:latin typeface="Helvetica Neue Light"/>
                <a:ea typeface="Helvetica Neue Light"/>
                <a:cs typeface="Helvetica Neue Light"/>
                <a:sym typeface="Helvetica Neue Light"/>
              </a:rPr>
              <a:t> </a:t>
            </a:r>
            <a:r>
              <a:rPr b="0" i="0" lang="es-419" sz="1800" u="sng" cap="none" strike="noStrike">
                <a:solidFill>
                  <a:schemeClr val="hlink"/>
                </a:solidFill>
                <a:latin typeface="Helvetica Neue Light"/>
                <a:ea typeface="Helvetica Neue Light"/>
                <a:cs typeface="Helvetica Neue Light"/>
                <a:sym typeface="Helvetica Neue Light"/>
                <a:hlinkClick r:id="rId4"/>
              </a:rPr>
              <a:t>Documentación</a:t>
            </a:r>
            <a:endParaRPr b="0" i="0" sz="1800" u="none" cap="none" strike="noStrike">
              <a:solidFill>
                <a:schemeClr val="dk1"/>
              </a:solidFill>
              <a:latin typeface="Helvetica Neue Light"/>
              <a:ea typeface="Helvetica Neue Light"/>
              <a:cs typeface="Helvetica Neue Light"/>
              <a:sym typeface="Helvetica Neue Light"/>
            </a:endParaRPr>
          </a:p>
        </p:txBody>
      </p:sp>
      <p:sp>
        <p:nvSpPr>
          <p:cNvPr id="348" name="Google Shape;348;p47"/>
          <p:cNvSpPr txBox="1"/>
          <p:nvPr/>
        </p:nvSpPr>
        <p:spPr>
          <a:xfrm>
            <a:off x="4115225" y="3589200"/>
            <a:ext cx="3271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Página oficial:</a:t>
            </a:r>
            <a:r>
              <a:rPr b="0" i="0" lang="es-419" sz="1800" u="none" cap="none" strike="noStrike">
                <a:solidFill>
                  <a:schemeClr val="dk1"/>
                </a:solidFill>
                <a:latin typeface="Helvetica Neue Light"/>
                <a:ea typeface="Helvetica Neue Light"/>
                <a:cs typeface="Helvetica Neue Light"/>
                <a:sym typeface="Helvetica Neue Light"/>
              </a:rPr>
              <a:t> </a:t>
            </a:r>
            <a:r>
              <a:rPr b="0" i="0" lang="es-419" sz="1800" u="sng" cap="none" strike="noStrike">
                <a:solidFill>
                  <a:schemeClr val="hlink"/>
                </a:solidFill>
                <a:latin typeface="Helvetica Neue Light"/>
                <a:ea typeface="Helvetica Neue Light"/>
                <a:cs typeface="Helvetica Neue Light"/>
                <a:sym typeface="Helvetica Neue Light"/>
                <a:hlinkClick r:id="rId5"/>
              </a:rPr>
              <a:t>Pythonanywhere</a:t>
            </a:r>
            <a:endParaRPr b="0" i="0" sz="1400" u="none" cap="none" strike="noStrike">
              <a:solidFill>
                <a:srgbClr val="000000"/>
              </a:solidFill>
              <a:latin typeface="Arial"/>
              <a:ea typeface="Arial"/>
              <a:cs typeface="Arial"/>
              <a:sym typeface="Arial"/>
            </a:endParaRPr>
          </a:p>
        </p:txBody>
      </p:sp>
      <p:pic>
        <p:nvPicPr>
          <p:cNvPr id="349" name="Google Shape;349;p47"/>
          <p:cNvPicPr preferRelativeResize="0"/>
          <p:nvPr/>
        </p:nvPicPr>
        <p:blipFill rotWithShape="1">
          <a:blip r:embed="rId6">
            <a:alphaModFix/>
          </a:blip>
          <a:srcRect b="0" l="0" r="0" t="0"/>
          <a:stretch/>
        </p:blipFill>
        <p:spPr>
          <a:xfrm>
            <a:off x="514775" y="3394900"/>
            <a:ext cx="3381375" cy="1352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8"/>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pic>
        <p:nvPicPr>
          <p:cNvPr descr="This video shows steps to be taken to deploy a Web Application developed using Django Framework, from local system to PythonAnywhere.com - cloud platform." id="355" name="Google Shape;355;p48" title="How to deploy Django Application to PythonAnywhere.com (Cloud)">
            <a:hlinkClick r:id="rId4"/>
          </p:cNvPr>
          <p:cNvPicPr preferRelativeResize="0"/>
          <p:nvPr/>
        </p:nvPicPr>
        <p:blipFill rotWithShape="1">
          <a:blip r:embed="rId5">
            <a:alphaModFix/>
          </a:blip>
          <a:srcRect b="0" l="0" r="0" t="0"/>
          <a:stretch/>
        </p:blipFill>
        <p:spPr>
          <a:xfrm>
            <a:off x="1409425" y="443575"/>
            <a:ext cx="5612750" cy="4048275"/>
          </a:xfrm>
          <a:prstGeom prst="rect">
            <a:avLst/>
          </a:prstGeom>
          <a:noFill/>
          <a:ln>
            <a:noFill/>
          </a:ln>
        </p:spPr>
      </p:pic>
      <p:pic>
        <p:nvPicPr>
          <p:cNvPr id="356" name="Google Shape;356;p48"/>
          <p:cNvPicPr preferRelativeResize="0"/>
          <p:nvPr/>
        </p:nvPicPr>
        <p:blipFill rotWithShape="1">
          <a:blip r:embed="rId6">
            <a:alphaModFix/>
          </a:blip>
          <a:srcRect b="0" l="0" r="0" t="0"/>
          <a:stretch/>
        </p:blipFill>
        <p:spPr>
          <a:xfrm>
            <a:off x="7414288" y="2763113"/>
            <a:ext cx="1250250" cy="1250250"/>
          </a:xfrm>
          <a:prstGeom prst="rect">
            <a:avLst/>
          </a:prstGeom>
          <a:noFill/>
          <a:ln>
            <a:noFill/>
          </a:ln>
        </p:spPr>
      </p:pic>
      <p:sp>
        <p:nvSpPr>
          <p:cNvPr id="357" name="Google Shape;357;p48"/>
          <p:cNvSpPr txBox="1"/>
          <p:nvPr/>
        </p:nvSpPr>
        <p:spPr>
          <a:xfrm>
            <a:off x="0" y="4607925"/>
            <a:ext cx="6113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0" i="0" lang="es-419" sz="1800" u="sng" cap="none" strike="noStrike">
                <a:solidFill>
                  <a:schemeClr val="hlink"/>
                </a:solidFill>
                <a:highlight>
                  <a:schemeClr val="lt1"/>
                </a:highlight>
                <a:latin typeface="Helvetica Neue Light"/>
                <a:ea typeface="Helvetica Neue Light"/>
                <a:cs typeface="Helvetica Neue Light"/>
                <a:sym typeface="Helvetica Neue Light"/>
                <a:hlinkClick r:id="rId7"/>
              </a:rPr>
              <a:t>How to deploy Django Application to PythonAnywhere.com</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358" name="Google Shape;358;p48"/>
          <p:cNvPicPr preferRelativeResize="0"/>
          <p:nvPr/>
        </p:nvPicPr>
        <p:blipFill rotWithShape="1">
          <a:blip r:embed="rId8">
            <a:alphaModFix/>
          </a:blip>
          <a:srcRect b="0" l="0" r="0" t="0"/>
          <a:stretch/>
        </p:blipFill>
        <p:spPr>
          <a:xfrm>
            <a:off x="8224350" y="76200"/>
            <a:ext cx="843450" cy="843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362" name="Shape 362"/>
        <p:cNvGrpSpPr/>
        <p:nvPr/>
      </p:nvGrpSpPr>
      <p:grpSpPr>
        <a:xfrm>
          <a:off x="0" y="0"/>
          <a:ext cx="0" cy="0"/>
          <a:chOff x="0" y="0"/>
          <a:chExt cx="0" cy="0"/>
        </a:xfrm>
      </p:grpSpPr>
      <p:sp>
        <p:nvSpPr>
          <p:cNvPr id="363" name="Google Shape;363;p49"/>
          <p:cNvSpPr txBox="1"/>
          <p:nvPr/>
        </p:nvSpPr>
        <p:spPr>
          <a:xfrm>
            <a:off x="1398000" y="20754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PYTHONANYWHERE VS HEROKU </a:t>
            </a:r>
            <a:endParaRPr b="0" i="1" sz="3700" u="none" cap="none" strike="noStrike">
              <a:solidFill>
                <a:srgbClr val="121212"/>
              </a:solidFill>
              <a:latin typeface="Anton"/>
              <a:ea typeface="Anton"/>
              <a:cs typeface="Anton"/>
              <a:sym typeface="Anton"/>
            </a:endParaRPr>
          </a:p>
        </p:txBody>
      </p:sp>
      <p:pic>
        <p:nvPicPr>
          <p:cNvPr id="364" name="Google Shape;364;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graphicFrame>
        <p:nvGraphicFramePr>
          <p:cNvPr id="369" name="Google Shape;369;p50"/>
          <p:cNvGraphicFramePr/>
          <p:nvPr/>
        </p:nvGraphicFramePr>
        <p:xfrm>
          <a:off x="376550" y="1004580"/>
          <a:ext cx="3000000" cy="3000000"/>
        </p:xfrm>
        <a:graphic>
          <a:graphicData uri="http://schemas.openxmlformats.org/drawingml/2006/table">
            <a:tbl>
              <a:tblPr>
                <a:noFill/>
                <a:tableStyleId>{1DA0AD06-76E8-4314-A8DE-686A27D15B5A}</a:tableStyleId>
              </a:tblPr>
              <a:tblGrid>
                <a:gridCol w="4247275"/>
                <a:gridCol w="4193125"/>
              </a:tblGrid>
              <a:tr h="402750">
                <a:tc>
                  <a:txBody>
                    <a:bodyPr/>
                    <a:lstStyle/>
                    <a:p>
                      <a:pPr indent="0" lvl="0" marL="0" marR="0" rtl="0" algn="ctr">
                        <a:lnSpc>
                          <a:spcPct val="100000"/>
                        </a:lnSpc>
                        <a:spcBef>
                          <a:spcPts val="0"/>
                        </a:spcBef>
                        <a:spcAft>
                          <a:spcPts val="0"/>
                        </a:spcAft>
                        <a:buClr>
                          <a:srgbClr val="000000"/>
                        </a:buClr>
                        <a:buSzPts val="1600"/>
                        <a:buFont typeface="Arial"/>
                        <a:buNone/>
                      </a:pPr>
                      <a:r>
                        <a:rPr b="1" lang="es-419" sz="1600" u="none" cap="none" strike="noStrike">
                          <a:highlight>
                            <a:srgbClr val="3CEFAB"/>
                          </a:highlight>
                          <a:latin typeface="Helvetica Neue"/>
                          <a:ea typeface="Helvetica Neue"/>
                          <a:cs typeface="Helvetica Neue"/>
                          <a:sym typeface="Helvetica Neue"/>
                        </a:rPr>
                        <a:t>Ventajas Heroku</a:t>
                      </a:r>
                      <a:endParaRPr b="1" sz="1600" u="none" cap="none" strike="noStrike">
                        <a:highlight>
                          <a:srgbClr val="3CEFAB"/>
                        </a:highlight>
                        <a:latin typeface="Helvetica Neue"/>
                        <a:ea typeface="Helvetica Neue"/>
                        <a:cs typeface="Helvetica Neue"/>
                        <a:sym typeface="Helvetica Neue"/>
                      </a:endParaRPr>
                    </a:p>
                  </a:txBody>
                  <a:tcPr marT="91425" marB="91425" marR="91425" marL="91425">
                    <a:lnL cap="flat" cmpd="sng" w="28575">
                      <a:solidFill>
                        <a:srgbClr val="3CEFAB"/>
                      </a:solidFill>
                      <a:prstDash val="solid"/>
                      <a:round/>
                      <a:headEnd len="sm" w="sm" type="none"/>
                      <a:tailEnd len="sm" w="sm" type="none"/>
                    </a:lnL>
                    <a:lnR cap="flat" cmpd="sng" w="28575">
                      <a:solidFill>
                        <a:srgbClr val="3CEFAB"/>
                      </a:solidFill>
                      <a:prstDash val="solid"/>
                      <a:round/>
                      <a:headEnd len="sm" w="sm" type="none"/>
                      <a:tailEnd len="sm" w="sm" type="none"/>
                    </a:lnR>
                    <a:lnT cap="flat" cmpd="sng" w="28575">
                      <a:solidFill>
                        <a:srgbClr val="3CEFAB"/>
                      </a:solidFill>
                      <a:prstDash val="solid"/>
                      <a:round/>
                      <a:headEnd len="sm" w="sm" type="none"/>
                      <a:tailEnd len="sm" w="sm" type="none"/>
                    </a:lnT>
                    <a:lnB cap="flat" cmpd="sng" w="28575">
                      <a:solidFill>
                        <a:srgbClr val="3CEFA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s-419" sz="1600" u="none" cap="none" strike="noStrike">
                          <a:highlight>
                            <a:srgbClr val="3CEFAB"/>
                          </a:highlight>
                          <a:latin typeface="Helvetica Neue"/>
                          <a:ea typeface="Helvetica Neue"/>
                          <a:cs typeface="Helvetica Neue"/>
                          <a:sym typeface="Helvetica Neue"/>
                        </a:rPr>
                        <a:t>Ventajas Pythonanywhere</a:t>
                      </a:r>
                      <a:endParaRPr b="1" sz="1600" u="none" cap="none" strike="noStrike">
                        <a:highlight>
                          <a:srgbClr val="3CEFAB"/>
                        </a:highlight>
                        <a:latin typeface="Helvetica Neue"/>
                        <a:ea typeface="Helvetica Neue"/>
                        <a:cs typeface="Helvetica Neue"/>
                        <a:sym typeface="Helvetica Neue"/>
                      </a:endParaRPr>
                    </a:p>
                  </a:txBody>
                  <a:tcPr marT="91425" marB="91425" marR="91425" marL="91425">
                    <a:lnL cap="flat" cmpd="sng" w="28575">
                      <a:solidFill>
                        <a:srgbClr val="3CEFAB"/>
                      </a:solidFill>
                      <a:prstDash val="solid"/>
                      <a:round/>
                      <a:headEnd len="sm" w="sm" type="none"/>
                      <a:tailEnd len="sm" w="sm" type="none"/>
                    </a:lnL>
                    <a:lnR cap="flat" cmpd="sng" w="28575">
                      <a:solidFill>
                        <a:srgbClr val="3CEFAB"/>
                      </a:solidFill>
                      <a:prstDash val="solid"/>
                      <a:round/>
                      <a:headEnd len="sm" w="sm" type="none"/>
                      <a:tailEnd len="sm" w="sm" type="none"/>
                    </a:lnR>
                    <a:lnT cap="flat" cmpd="sng" w="28575">
                      <a:solidFill>
                        <a:srgbClr val="3CEFAB"/>
                      </a:solidFill>
                      <a:prstDash val="solid"/>
                      <a:round/>
                      <a:headEnd len="sm" w="sm" type="none"/>
                      <a:tailEnd len="sm" w="sm" type="none"/>
                    </a:lnT>
                    <a:lnB cap="flat" cmpd="sng" w="28575">
                      <a:solidFill>
                        <a:srgbClr val="3CEFAB"/>
                      </a:solidFill>
                      <a:prstDash val="solid"/>
                      <a:round/>
                      <a:headEnd len="sm" w="sm" type="none"/>
                      <a:tailEnd len="sm" w="sm" type="none"/>
                    </a:lnB>
                  </a:tcPr>
                </a:tc>
              </a:tr>
              <a:tr h="3351775">
                <a:tc>
                  <a:txBody>
                    <a:bodyPr/>
                    <a:lstStyle/>
                    <a:p>
                      <a:pPr indent="-323850" lvl="0" marL="457200" marR="0" rtl="0" algn="l">
                        <a:lnSpc>
                          <a:spcPct val="100000"/>
                        </a:lnSpc>
                        <a:spcBef>
                          <a:spcPts val="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Despliegue sencillo.</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Gratis para proyectos paralelos.</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Enorme ahorro de tiempo.</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Escalado simple.</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Se requieren habilidades bajas en DevOps.</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Configuración fácil.</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Complementos para casi todo.</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Apto para principiantes.</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Mejor para startups.</a:t>
                      </a:r>
                      <a:endParaRPr sz="1100" u="none" cap="none" strike="noStrike">
                        <a:latin typeface="Helvetica Neue"/>
                        <a:ea typeface="Helvetica Neue"/>
                        <a:cs typeface="Helvetica Neue"/>
                        <a:sym typeface="Helvetica Neue"/>
                      </a:endParaRPr>
                    </a:p>
                  </a:txBody>
                  <a:tcPr marT="91425" marB="91425" marR="91425" marL="91425">
                    <a:lnL cap="flat" cmpd="sng" w="28575">
                      <a:solidFill>
                        <a:srgbClr val="3CEFAB"/>
                      </a:solidFill>
                      <a:prstDash val="solid"/>
                      <a:round/>
                      <a:headEnd len="sm" w="sm" type="none"/>
                      <a:tailEnd len="sm" w="sm" type="none"/>
                    </a:lnL>
                    <a:lnR cap="flat" cmpd="sng" w="28575">
                      <a:solidFill>
                        <a:srgbClr val="3CEFAB"/>
                      </a:solidFill>
                      <a:prstDash val="solid"/>
                      <a:round/>
                      <a:headEnd len="sm" w="sm" type="none"/>
                      <a:tailEnd len="sm" w="sm" type="none"/>
                    </a:lnR>
                    <a:lnT cap="flat" cmpd="sng" w="28575">
                      <a:solidFill>
                        <a:srgbClr val="3CEFAB"/>
                      </a:solidFill>
                      <a:prstDash val="solid"/>
                      <a:round/>
                      <a:headEnd len="sm" w="sm" type="none"/>
                      <a:tailEnd len="sm" w="sm" type="none"/>
                    </a:lnT>
                    <a:lnB cap="flat" cmpd="sng" w="28575">
                      <a:solidFill>
                        <a:srgbClr val="3CEFAB"/>
                      </a:solidFill>
                      <a:prstDash val="solid"/>
                      <a:round/>
                      <a:headEnd len="sm" w="sm" type="none"/>
                      <a:tailEnd len="sm" w="sm" type="none"/>
                    </a:lnB>
                  </a:tcPr>
                </a:tc>
                <a:tc>
                  <a:txBody>
                    <a:bodyPr/>
                    <a:lstStyle/>
                    <a:p>
                      <a:pPr indent="-323850" lvl="0" marL="457200" marR="0" rtl="0" algn="l">
                        <a:lnSpc>
                          <a:spcPct val="100000"/>
                        </a:lnSpc>
                        <a:spcBef>
                          <a:spcPts val="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Aplicaciones web.</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Configuración fácil.</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Superfácil de usar.</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Acceso a Shell.</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Gran apoyo.</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Plan gratuito.</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Muchas cosas como Python están preinstaladas.</a:t>
                      </a:r>
                      <a:endParaRPr sz="900" u="none" cap="none" strike="noStrike">
                        <a:latin typeface="Helvetica Neue"/>
                        <a:ea typeface="Helvetica Neue"/>
                        <a:cs typeface="Helvetica Neue"/>
                        <a:sym typeface="Helvetica Neue"/>
                      </a:endParaRPr>
                    </a:p>
                  </a:txBody>
                  <a:tcPr marT="91425" marB="91425" marR="91425" marL="91425">
                    <a:lnL cap="flat" cmpd="sng" w="28575">
                      <a:solidFill>
                        <a:srgbClr val="3CEFAB"/>
                      </a:solidFill>
                      <a:prstDash val="solid"/>
                      <a:round/>
                      <a:headEnd len="sm" w="sm" type="none"/>
                      <a:tailEnd len="sm" w="sm" type="none"/>
                    </a:lnL>
                    <a:lnR cap="flat" cmpd="sng" w="28575">
                      <a:solidFill>
                        <a:srgbClr val="3CEFAB"/>
                      </a:solidFill>
                      <a:prstDash val="solid"/>
                      <a:round/>
                      <a:headEnd len="sm" w="sm" type="none"/>
                      <a:tailEnd len="sm" w="sm" type="none"/>
                    </a:lnR>
                    <a:lnT cap="flat" cmpd="sng" w="28575">
                      <a:solidFill>
                        <a:srgbClr val="3CEFAB"/>
                      </a:solidFill>
                      <a:prstDash val="solid"/>
                      <a:round/>
                      <a:headEnd len="sm" w="sm" type="none"/>
                      <a:tailEnd len="sm" w="sm" type="none"/>
                    </a:lnT>
                    <a:lnB cap="flat" cmpd="sng" w="28575">
                      <a:solidFill>
                        <a:srgbClr val="3CEFAB"/>
                      </a:solidFill>
                      <a:prstDash val="solid"/>
                      <a:round/>
                      <a:headEnd len="sm" w="sm" type="none"/>
                      <a:tailEnd len="sm" w="sm" type="none"/>
                    </a:lnB>
                  </a:tcPr>
                </a:tc>
              </a:tr>
            </a:tbl>
          </a:graphicData>
        </a:graphic>
      </p:graphicFrame>
      <p:sp>
        <p:nvSpPr>
          <p:cNvPr id="370" name="Google Shape;370;p50"/>
          <p:cNvSpPr txBox="1"/>
          <p:nvPr/>
        </p:nvSpPr>
        <p:spPr>
          <a:xfrm>
            <a:off x="1644750" y="293700"/>
            <a:ext cx="5854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Pythonanywhere vs heroku</a:t>
            </a:r>
            <a:endParaRPr b="0" i="1" sz="35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500" u="none" cap="none" strike="noStrike">
              <a:solidFill>
                <a:srgbClr val="000000"/>
              </a:solidFill>
              <a:latin typeface="Anton"/>
              <a:ea typeface="Anton"/>
              <a:cs typeface="Anton"/>
              <a:sym typeface="Anton"/>
            </a:endParaRPr>
          </a:p>
        </p:txBody>
      </p:sp>
      <p:pic>
        <p:nvPicPr>
          <p:cNvPr id="371" name="Google Shape;371;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1"/>
          <p:cNvSpPr txBox="1"/>
          <p:nvPr/>
        </p:nvSpPr>
        <p:spPr>
          <a:xfrm>
            <a:off x="1644750" y="293700"/>
            <a:ext cx="5854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Pythonanywhere vs heroku</a:t>
            </a:r>
            <a:endParaRPr b="0" i="1" sz="35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500" u="none" cap="none" strike="noStrike">
              <a:solidFill>
                <a:srgbClr val="000000"/>
              </a:solidFill>
              <a:latin typeface="Anton"/>
              <a:ea typeface="Anton"/>
              <a:cs typeface="Anton"/>
              <a:sym typeface="Anton"/>
            </a:endParaRPr>
          </a:p>
        </p:txBody>
      </p:sp>
      <p:graphicFrame>
        <p:nvGraphicFramePr>
          <p:cNvPr id="377" name="Google Shape;377;p51"/>
          <p:cNvGraphicFramePr/>
          <p:nvPr/>
        </p:nvGraphicFramePr>
        <p:xfrm>
          <a:off x="449500" y="1080780"/>
          <a:ext cx="3000000" cy="3000000"/>
        </p:xfrm>
        <a:graphic>
          <a:graphicData uri="http://schemas.openxmlformats.org/drawingml/2006/table">
            <a:tbl>
              <a:tblPr>
                <a:noFill/>
                <a:tableStyleId>{1DA0AD06-76E8-4314-A8DE-686A27D15B5A}</a:tableStyleId>
              </a:tblPr>
              <a:tblGrid>
                <a:gridCol w="4161875"/>
                <a:gridCol w="4161875"/>
              </a:tblGrid>
              <a:tr h="441925">
                <a:tc>
                  <a:txBody>
                    <a:bodyPr/>
                    <a:lstStyle/>
                    <a:p>
                      <a:pPr indent="0" lvl="0" marL="0" marR="0" rtl="0" algn="ctr">
                        <a:lnSpc>
                          <a:spcPct val="100000"/>
                        </a:lnSpc>
                        <a:spcBef>
                          <a:spcPts val="0"/>
                        </a:spcBef>
                        <a:spcAft>
                          <a:spcPts val="0"/>
                        </a:spcAft>
                        <a:buClr>
                          <a:srgbClr val="000000"/>
                        </a:buClr>
                        <a:buSzPts val="1700"/>
                        <a:buFont typeface="Arial"/>
                        <a:buNone/>
                      </a:pPr>
                      <a:r>
                        <a:rPr b="1" lang="es-419" sz="1700" u="none" cap="none" strike="noStrike">
                          <a:highlight>
                            <a:srgbClr val="3CEFAB"/>
                          </a:highlight>
                          <a:latin typeface="Helvetica Neue"/>
                          <a:ea typeface="Helvetica Neue"/>
                          <a:cs typeface="Helvetica Neue"/>
                          <a:sym typeface="Helvetica Neue"/>
                        </a:rPr>
                        <a:t>Ventajas Heroku</a:t>
                      </a:r>
                      <a:endParaRPr b="1" sz="1700" u="none" cap="none" strike="noStrike">
                        <a:highlight>
                          <a:srgbClr val="3CEFAB"/>
                        </a:highlight>
                        <a:latin typeface="Helvetica Neue"/>
                        <a:ea typeface="Helvetica Neue"/>
                        <a:cs typeface="Helvetica Neue"/>
                        <a:sym typeface="Helvetica Neue"/>
                      </a:endParaRPr>
                    </a:p>
                  </a:txBody>
                  <a:tcPr marT="91425" marB="91425" marR="91425" marL="91425">
                    <a:lnL cap="flat" cmpd="sng" w="28575">
                      <a:solidFill>
                        <a:srgbClr val="3CEFAB"/>
                      </a:solidFill>
                      <a:prstDash val="solid"/>
                      <a:round/>
                      <a:headEnd len="sm" w="sm" type="none"/>
                      <a:tailEnd len="sm" w="sm" type="none"/>
                    </a:lnL>
                    <a:lnR cap="flat" cmpd="sng" w="28575">
                      <a:solidFill>
                        <a:srgbClr val="3CEFAB"/>
                      </a:solidFill>
                      <a:prstDash val="solid"/>
                      <a:round/>
                      <a:headEnd len="sm" w="sm" type="none"/>
                      <a:tailEnd len="sm" w="sm" type="none"/>
                    </a:lnR>
                    <a:lnT cap="flat" cmpd="sng" w="28575">
                      <a:solidFill>
                        <a:srgbClr val="3CEFAB"/>
                      </a:solidFill>
                      <a:prstDash val="solid"/>
                      <a:round/>
                      <a:headEnd len="sm" w="sm" type="none"/>
                      <a:tailEnd len="sm" w="sm" type="none"/>
                    </a:lnT>
                    <a:lnB cap="flat" cmpd="sng" w="28575">
                      <a:solidFill>
                        <a:srgbClr val="3CEFA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es-419" sz="1700" u="none" cap="none" strike="noStrike">
                          <a:highlight>
                            <a:srgbClr val="3CEFAB"/>
                          </a:highlight>
                          <a:latin typeface="Helvetica Neue"/>
                          <a:ea typeface="Helvetica Neue"/>
                          <a:cs typeface="Helvetica Neue"/>
                          <a:sym typeface="Helvetica Neue"/>
                        </a:rPr>
                        <a:t>Ventajas Pythonanywhere</a:t>
                      </a:r>
                      <a:endParaRPr b="1" sz="1700" u="none" cap="none" strike="noStrike">
                        <a:highlight>
                          <a:srgbClr val="3CEFAB"/>
                        </a:highlight>
                        <a:latin typeface="Helvetica Neue"/>
                        <a:ea typeface="Helvetica Neue"/>
                        <a:cs typeface="Helvetica Neue"/>
                        <a:sym typeface="Helvetica Neue"/>
                      </a:endParaRPr>
                    </a:p>
                  </a:txBody>
                  <a:tcPr marT="91425" marB="91425" marR="91425" marL="91425">
                    <a:lnL cap="flat" cmpd="sng" w="28575">
                      <a:solidFill>
                        <a:srgbClr val="3CEFAB"/>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3CEFAB"/>
                      </a:solidFill>
                      <a:prstDash val="solid"/>
                      <a:round/>
                      <a:headEnd len="sm" w="sm" type="none"/>
                      <a:tailEnd len="sm" w="sm" type="none"/>
                    </a:lnT>
                    <a:lnB cap="flat" cmpd="sng" w="28575">
                      <a:solidFill>
                        <a:srgbClr val="3CEFAB"/>
                      </a:solidFill>
                      <a:prstDash val="solid"/>
                      <a:round/>
                      <a:headEnd len="sm" w="sm" type="none"/>
                      <a:tailEnd len="sm" w="sm" type="none"/>
                    </a:lnB>
                  </a:tcPr>
                </a:tc>
              </a:tr>
              <a:tr h="3159750">
                <a:tc>
                  <a:txBody>
                    <a:bodyPr/>
                    <a:lstStyle/>
                    <a:p>
                      <a:pPr indent="-336550" lvl="0" marL="457200" marR="0" rtl="0" algn="l">
                        <a:lnSpc>
                          <a:spcPct val="100000"/>
                        </a:lnSpc>
                        <a:spcBef>
                          <a:spcPts val="0"/>
                        </a:spcBef>
                        <a:spcAft>
                          <a:spcPts val="0"/>
                        </a:spcAft>
                        <a:buClr>
                          <a:srgbClr val="3CEFAB"/>
                        </a:buClr>
                        <a:buSzPts val="1700"/>
                        <a:buFont typeface="Helvetica Neue Light"/>
                        <a:buChar char="●"/>
                      </a:pPr>
                      <a:r>
                        <a:rPr lang="es-419" sz="1700" u="none" cap="none" strike="noStrike">
                          <a:latin typeface="Helvetica Neue Light"/>
                          <a:ea typeface="Helvetica Neue Light"/>
                          <a:cs typeface="Helvetica Neue Light"/>
                          <a:sym typeface="Helvetica Neue Light"/>
                        </a:rPr>
                        <a:t>Cu</a:t>
                      </a:r>
                      <a:r>
                        <a:rPr lang="es-419" sz="1500" u="none" cap="none" strike="noStrike">
                          <a:latin typeface="Helvetica Neue Light"/>
                          <a:ea typeface="Helvetica Neue Light"/>
                          <a:cs typeface="Helvetica Neue Light"/>
                          <a:sym typeface="Helvetica Neue Light"/>
                        </a:rPr>
                        <a:t>rva de aprendizaje baja.</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Alojamiento Postgres.</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Fácil de agregar colaboradores.</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Desarrollo más rápido.</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Impresionante documentación.</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Céntrese en el producto, no en la implementación.</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Retroceso simple.</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Fácil integración.</a:t>
                      </a:r>
                      <a:endParaRPr sz="1500" u="none" cap="none" strike="noStrike">
                        <a:latin typeface="Helvetica Neue Light"/>
                        <a:ea typeface="Helvetica Neue Light"/>
                        <a:cs typeface="Helvetica Neue Light"/>
                        <a:sym typeface="Helvetica Neue Light"/>
                      </a:endParaRPr>
                    </a:p>
                  </a:txBody>
                  <a:tcPr marT="91425" marB="91425" marR="91425" marL="91425">
                    <a:lnL cap="flat" cmpd="sng" w="28575">
                      <a:solidFill>
                        <a:srgbClr val="3CEFAB"/>
                      </a:solidFill>
                      <a:prstDash val="solid"/>
                      <a:round/>
                      <a:headEnd len="sm" w="sm" type="none"/>
                      <a:tailEnd len="sm" w="sm" type="none"/>
                    </a:lnL>
                    <a:lnR cap="flat" cmpd="sng" w="28575">
                      <a:solidFill>
                        <a:srgbClr val="3CEFAB"/>
                      </a:solidFill>
                      <a:prstDash val="solid"/>
                      <a:round/>
                      <a:headEnd len="sm" w="sm" type="none"/>
                      <a:tailEnd len="sm" w="sm" type="none"/>
                    </a:lnR>
                    <a:lnT cap="flat" cmpd="sng" w="28575">
                      <a:solidFill>
                        <a:srgbClr val="3CEFAB"/>
                      </a:solidFill>
                      <a:prstDash val="solid"/>
                      <a:round/>
                      <a:headEnd len="sm" w="sm" type="none"/>
                      <a:tailEnd len="sm" w="sm" type="none"/>
                    </a:lnT>
                    <a:lnB cap="flat" cmpd="sng" w="28575">
                      <a:solidFill>
                        <a:srgbClr val="3CEFA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latin typeface="Helvetica Neue"/>
                        <a:ea typeface="Helvetica Neue"/>
                        <a:cs typeface="Helvetica Neue"/>
                        <a:sym typeface="Helvetica Neue"/>
                      </a:endParaRPr>
                    </a:p>
                  </a:txBody>
                  <a:tcPr marT="91425" marB="91425" marR="91425" marL="91425">
                    <a:lnL cap="flat" cmpd="sng" w="28575">
                      <a:solidFill>
                        <a:srgbClr val="3CEFAB"/>
                      </a:solidFill>
                      <a:prstDash val="solid"/>
                      <a:round/>
                      <a:headEnd len="sm" w="sm" type="none"/>
                      <a:tailEnd len="sm" w="sm" type="none"/>
                    </a:lnL>
                    <a:lnR cap="flat" cmpd="sng" w="28575">
                      <a:solidFill>
                        <a:srgbClr val="3CEFAB"/>
                      </a:solidFill>
                      <a:prstDash val="solid"/>
                      <a:round/>
                      <a:headEnd len="sm" w="sm" type="none"/>
                      <a:tailEnd len="sm" w="sm" type="none"/>
                    </a:lnR>
                    <a:lnT cap="flat" cmpd="sng" w="28575">
                      <a:solidFill>
                        <a:srgbClr val="3CEFAB"/>
                      </a:solidFill>
                      <a:prstDash val="solid"/>
                      <a:round/>
                      <a:headEnd len="sm" w="sm" type="none"/>
                      <a:tailEnd len="sm" w="sm" type="none"/>
                    </a:lnT>
                    <a:lnB cap="flat" cmpd="sng" w="28575">
                      <a:solidFill>
                        <a:srgbClr val="3CEFAB"/>
                      </a:solidFill>
                      <a:prstDash val="solid"/>
                      <a:round/>
                      <a:headEnd len="sm" w="sm" type="none"/>
                      <a:tailEnd len="sm" w="sm" type="none"/>
                    </a:lnB>
                  </a:tcPr>
                </a:tc>
              </a:tr>
            </a:tbl>
          </a:graphicData>
        </a:graphic>
      </p:graphicFrame>
      <p:pic>
        <p:nvPicPr>
          <p:cNvPr id="378" name="Google Shape;378;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graphicFrame>
        <p:nvGraphicFramePr>
          <p:cNvPr id="383" name="Google Shape;383;p52"/>
          <p:cNvGraphicFramePr/>
          <p:nvPr/>
        </p:nvGraphicFramePr>
        <p:xfrm>
          <a:off x="957550" y="1343530"/>
          <a:ext cx="3000000" cy="3000000"/>
        </p:xfrm>
        <a:graphic>
          <a:graphicData uri="http://schemas.openxmlformats.org/drawingml/2006/table">
            <a:tbl>
              <a:tblPr>
                <a:noFill/>
                <a:tableStyleId>{1DA0AD06-76E8-4314-A8DE-686A27D15B5A}</a:tableStyleId>
              </a:tblPr>
              <a:tblGrid>
                <a:gridCol w="3609400"/>
                <a:gridCol w="3619500"/>
              </a:tblGrid>
              <a:tr h="153025">
                <a:tc>
                  <a:txBody>
                    <a:bodyPr/>
                    <a:lstStyle/>
                    <a:p>
                      <a:pPr indent="0" lvl="0" marL="0" marR="0" rtl="0" algn="ctr">
                        <a:lnSpc>
                          <a:spcPct val="100000"/>
                        </a:lnSpc>
                        <a:spcBef>
                          <a:spcPts val="0"/>
                        </a:spcBef>
                        <a:spcAft>
                          <a:spcPts val="0"/>
                        </a:spcAft>
                        <a:buClr>
                          <a:srgbClr val="000000"/>
                        </a:buClr>
                        <a:buSzPts val="1700"/>
                        <a:buFont typeface="Arial"/>
                        <a:buNone/>
                      </a:pPr>
                      <a:r>
                        <a:rPr b="1" lang="es-419" sz="1700" u="none" cap="none" strike="noStrike">
                          <a:highlight>
                            <a:srgbClr val="3CEFAB"/>
                          </a:highlight>
                          <a:latin typeface="Helvetica Neue"/>
                          <a:ea typeface="Helvetica Neue"/>
                          <a:cs typeface="Helvetica Neue"/>
                          <a:sym typeface="Helvetica Neue"/>
                        </a:rPr>
                        <a:t>Desventajas Heroku</a:t>
                      </a:r>
                      <a:endParaRPr b="1" sz="1700" u="none" cap="none" strike="noStrike">
                        <a:highlight>
                          <a:srgbClr val="3CEFAB"/>
                        </a:highlight>
                        <a:latin typeface="Helvetica Neue"/>
                        <a:ea typeface="Helvetica Neue"/>
                        <a:cs typeface="Helvetica Neue"/>
                        <a:sym typeface="Helvetica Neue"/>
                      </a:endParaRPr>
                    </a:p>
                  </a:txBody>
                  <a:tcPr marT="91425" marB="91425" marR="91425" marL="91425">
                    <a:lnL cap="flat" cmpd="sng" w="28575">
                      <a:solidFill>
                        <a:srgbClr val="3CEFAB"/>
                      </a:solidFill>
                      <a:prstDash val="solid"/>
                      <a:round/>
                      <a:headEnd len="sm" w="sm" type="none"/>
                      <a:tailEnd len="sm" w="sm" type="none"/>
                    </a:lnL>
                    <a:lnR cap="flat" cmpd="sng" w="28575">
                      <a:solidFill>
                        <a:srgbClr val="3CEFAB"/>
                      </a:solidFill>
                      <a:prstDash val="solid"/>
                      <a:round/>
                      <a:headEnd len="sm" w="sm" type="none"/>
                      <a:tailEnd len="sm" w="sm" type="none"/>
                    </a:lnR>
                    <a:lnT cap="flat" cmpd="sng" w="28575">
                      <a:solidFill>
                        <a:srgbClr val="3CEFAB"/>
                      </a:solidFill>
                      <a:prstDash val="solid"/>
                      <a:round/>
                      <a:headEnd len="sm" w="sm" type="none"/>
                      <a:tailEnd len="sm" w="sm" type="none"/>
                    </a:lnT>
                    <a:lnB cap="flat" cmpd="sng" w="28575">
                      <a:solidFill>
                        <a:srgbClr val="3CEFA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es-419" sz="1700" u="none" cap="none" strike="noStrike">
                          <a:highlight>
                            <a:srgbClr val="3CEFAB"/>
                          </a:highlight>
                          <a:latin typeface="Helvetica Neue"/>
                          <a:ea typeface="Helvetica Neue"/>
                          <a:cs typeface="Helvetica Neue"/>
                          <a:sym typeface="Helvetica Neue"/>
                        </a:rPr>
                        <a:t>Desventajas Pythonanywhere</a:t>
                      </a:r>
                      <a:endParaRPr b="1" sz="1700" u="none" cap="none" strike="noStrike">
                        <a:highlight>
                          <a:srgbClr val="3CEFAB"/>
                        </a:highlight>
                        <a:latin typeface="Helvetica Neue"/>
                        <a:ea typeface="Helvetica Neue"/>
                        <a:cs typeface="Helvetica Neue"/>
                        <a:sym typeface="Helvetica Neue"/>
                      </a:endParaRPr>
                    </a:p>
                  </a:txBody>
                  <a:tcPr marT="91425" marB="91425" marR="91425" marL="91425">
                    <a:lnL cap="flat" cmpd="sng" w="28575">
                      <a:solidFill>
                        <a:srgbClr val="3CEFAB"/>
                      </a:solidFill>
                      <a:prstDash val="solid"/>
                      <a:round/>
                      <a:headEnd len="sm" w="sm" type="none"/>
                      <a:tailEnd len="sm" w="sm" type="none"/>
                    </a:lnL>
                    <a:lnR cap="flat" cmpd="sng" w="28575">
                      <a:solidFill>
                        <a:srgbClr val="3CEFAB"/>
                      </a:solidFill>
                      <a:prstDash val="solid"/>
                      <a:round/>
                      <a:headEnd len="sm" w="sm" type="none"/>
                      <a:tailEnd len="sm" w="sm" type="none"/>
                    </a:lnR>
                    <a:lnT cap="flat" cmpd="sng" w="28575">
                      <a:solidFill>
                        <a:srgbClr val="3CEFAB"/>
                      </a:solidFill>
                      <a:prstDash val="solid"/>
                      <a:round/>
                      <a:headEnd len="sm" w="sm" type="none"/>
                      <a:tailEnd len="sm" w="sm" type="none"/>
                    </a:lnT>
                    <a:lnB cap="flat" cmpd="sng" w="28575">
                      <a:solidFill>
                        <a:srgbClr val="3CEFAB"/>
                      </a:solidFill>
                      <a:prstDash val="solid"/>
                      <a:round/>
                      <a:headEnd len="sm" w="sm" type="none"/>
                      <a:tailEnd len="sm" w="sm" type="none"/>
                    </a:lnB>
                  </a:tcPr>
                </a:tc>
              </a:tr>
              <a:tr h="1378900">
                <a:tc>
                  <a:txBody>
                    <a:bodyPr/>
                    <a:lstStyle/>
                    <a:p>
                      <a:pPr indent="-323850" lvl="0" marL="457200" marR="0" rtl="0" algn="l">
                        <a:lnSpc>
                          <a:spcPct val="100000"/>
                        </a:lnSpc>
                        <a:spcBef>
                          <a:spcPts val="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No mucha flexibilidad.</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No hay opción de MySQL utilizable.</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Almacenamiento.</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Bajo rendimiento en el nivel gratuito.</a:t>
                      </a:r>
                      <a:endParaRPr sz="15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0"/>
                        </a:spcAft>
                        <a:buClr>
                          <a:srgbClr val="3CEFAB"/>
                        </a:buClr>
                        <a:buSzPts val="1500"/>
                        <a:buFont typeface="Helvetica Neue Light"/>
                        <a:buChar char="●"/>
                      </a:pPr>
                      <a:r>
                        <a:rPr lang="es-419" sz="1500" u="none" cap="none" strike="noStrike">
                          <a:latin typeface="Helvetica Neue Light"/>
                          <a:ea typeface="Helvetica Neue Light"/>
                          <a:cs typeface="Helvetica Neue Light"/>
                          <a:sym typeface="Helvetica Neue Light"/>
                        </a:rPr>
                        <a:t>El soporte 24/7 cuesta $ 1,000 por mes</a:t>
                      </a:r>
                      <a:endParaRPr sz="1500" u="none" cap="none" strike="noStrike">
                        <a:latin typeface="Helvetica Neue Light"/>
                        <a:ea typeface="Helvetica Neue Light"/>
                        <a:cs typeface="Helvetica Neue Light"/>
                        <a:sym typeface="Helvetica Neue Light"/>
                      </a:endParaRPr>
                    </a:p>
                    <a:p>
                      <a:pPr indent="0" lvl="0" marL="0" marR="0" rtl="0" algn="ctr">
                        <a:lnSpc>
                          <a:spcPct val="100000"/>
                        </a:lnSpc>
                        <a:spcBef>
                          <a:spcPts val="100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28575">
                      <a:solidFill>
                        <a:srgbClr val="3CEFAB"/>
                      </a:solidFill>
                      <a:prstDash val="solid"/>
                      <a:round/>
                      <a:headEnd len="sm" w="sm" type="none"/>
                      <a:tailEnd len="sm" w="sm" type="none"/>
                    </a:lnL>
                    <a:lnR cap="flat" cmpd="sng" w="28575">
                      <a:solidFill>
                        <a:srgbClr val="3CEFAB"/>
                      </a:solidFill>
                      <a:prstDash val="solid"/>
                      <a:round/>
                      <a:headEnd len="sm" w="sm" type="none"/>
                      <a:tailEnd len="sm" w="sm" type="none"/>
                    </a:lnR>
                    <a:lnT cap="flat" cmpd="sng" w="28575">
                      <a:solidFill>
                        <a:srgbClr val="3CEFAB"/>
                      </a:solidFill>
                      <a:prstDash val="solid"/>
                      <a:round/>
                      <a:headEnd len="sm" w="sm" type="none"/>
                      <a:tailEnd len="sm" w="sm" type="none"/>
                    </a:lnT>
                    <a:lnB cap="flat" cmpd="sng" w="28575">
                      <a:solidFill>
                        <a:srgbClr val="3CEFA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p>
                      <a:pPr indent="0" lvl="0" marL="0" marR="0" rtl="0" algn="l">
                        <a:lnSpc>
                          <a:spcPct val="100000"/>
                        </a:lnSpc>
                        <a:spcBef>
                          <a:spcPts val="100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p>
                      <a:pPr indent="0" lvl="0" marL="0" marR="0" rtl="0" algn="ctr">
                        <a:lnSpc>
                          <a:spcPct val="100000"/>
                        </a:lnSpc>
                        <a:spcBef>
                          <a:spcPts val="100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28575">
                      <a:solidFill>
                        <a:srgbClr val="3CEFAB"/>
                      </a:solidFill>
                      <a:prstDash val="solid"/>
                      <a:round/>
                      <a:headEnd len="sm" w="sm" type="none"/>
                      <a:tailEnd len="sm" w="sm" type="none"/>
                    </a:lnL>
                    <a:lnR cap="flat" cmpd="sng" w="28575">
                      <a:solidFill>
                        <a:srgbClr val="3CEFAB"/>
                      </a:solidFill>
                      <a:prstDash val="solid"/>
                      <a:round/>
                      <a:headEnd len="sm" w="sm" type="none"/>
                      <a:tailEnd len="sm" w="sm" type="none"/>
                    </a:lnR>
                    <a:lnT cap="flat" cmpd="sng" w="28575">
                      <a:solidFill>
                        <a:srgbClr val="3CEFAB"/>
                      </a:solidFill>
                      <a:prstDash val="solid"/>
                      <a:round/>
                      <a:headEnd len="sm" w="sm" type="none"/>
                      <a:tailEnd len="sm" w="sm" type="none"/>
                    </a:lnT>
                    <a:lnB cap="flat" cmpd="sng" w="28575">
                      <a:solidFill>
                        <a:srgbClr val="3CEFAB"/>
                      </a:solidFill>
                      <a:prstDash val="solid"/>
                      <a:round/>
                      <a:headEnd len="sm" w="sm" type="none"/>
                      <a:tailEnd len="sm" w="sm" type="none"/>
                    </a:lnB>
                  </a:tcPr>
                </a:tc>
              </a:tr>
            </a:tbl>
          </a:graphicData>
        </a:graphic>
      </p:graphicFrame>
      <p:sp>
        <p:nvSpPr>
          <p:cNvPr id="384" name="Google Shape;384;p52"/>
          <p:cNvSpPr txBox="1"/>
          <p:nvPr/>
        </p:nvSpPr>
        <p:spPr>
          <a:xfrm>
            <a:off x="1644750" y="293700"/>
            <a:ext cx="5854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Pythonanywhere vs heroku</a:t>
            </a:r>
            <a:endParaRPr b="0" i="1" sz="35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500" u="none" cap="none" strike="noStrike">
              <a:solidFill>
                <a:srgbClr val="000000"/>
              </a:solidFill>
              <a:latin typeface="Anton"/>
              <a:ea typeface="Anton"/>
              <a:cs typeface="Anton"/>
              <a:sym typeface="Anton"/>
            </a:endParaRPr>
          </a:p>
        </p:txBody>
      </p:sp>
      <p:sp>
        <p:nvSpPr>
          <p:cNvPr id="385" name="Google Shape;385;p52"/>
          <p:cNvSpPr txBox="1"/>
          <p:nvPr/>
        </p:nvSpPr>
        <p:spPr>
          <a:xfrm>
            <a:off x="4572000" y="1785450"/>
            <a:ext cx="3000000" cy="10056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3CEFAB"/>
              </a:buClr>
              <a:buSzPts val="1500"/>
              <a:buFont typeface="Helvetica Neue Light"/>
              <a:buChar char="●"/>
            </a:pPr>
            <a:r>
              <a:rPr b="0" i="0" lang="es-419" sz="1500" u="none" cap="none" strike="noStrike">
                <a:solidFill>
                  <a:schemeClr val="dk1"/>
                </a:solidFill>
                <a:latin typeface="Helvetica Neue Light"/>
                <a:ea typeface="Helvetica Neue Light"/>
                <a:cs typeface="Helvetica Neue Light"/>
                <a:sym typeface="Helvetica Neue Light"/>
              </a:rPr>
              <a:t>Sin acceso de root.</a:t>
            </a:r>
            <a:endParaRPr b="0" i="0" sz="1500" u="none" cap="none" strike="noStrike">
              <a:solidFill>
                <a:schemeClr val="dk1"/>
              </a:solidFill>
              <a:latin typeface="Helvetica Neue Light"/>
              <a:ea typeface="Helvetica Neue Light"/>
              <a:cs typeface="Helvetica Neue Light"/>
              <a:sym typeface="Helvetica Neue Light"/>
            </a:endParaRPr>
          </a:p>
          <a:p>
            <a:pPr indent="-323850" lvl="0" marL="457200" marR="0" rtl="0" algn="l">
              <a:lnSpc>
                <a:spcPct val="100000"/>
              </a:lnSpc>
              <a:spcBef>
                <a:spcPts val="1000"/>
              </a:spcBef>
              <a:spcAft>
                <a:spcPts val="1000"/>
              </a:spcAft>
              <a:buClr>
                <a:srgbClr val="3CEFAB"/>
              </a:buClr>
              <a:buSzPts val="1500"/>
              <a:buFont typeface="Helvetica Neue Light"/>
              <a:buChar char="●"/>
            </a:pPr>
            <a:r>
              <a:rPr b="0" i="0" lang="es-419" sz="1500" u="none" cap="none" strike="noStrike">
                <a:solidFill>
                  <a:schemeClr val="dk1"/>
                </a:solidFill>
                <a:latin typeface="Helvetica Neue Light"/>
                <a:ea typeface="Helvetica Neue Light"/>
                <a:cs typeface="Helvetica Neue Light"/>
                <a:sym typeface="Helvetica Neue Light"/>
              </a:rPr>
              <a:t>Comunidad realmente pequeña.</a:t>
            </a:r>
            <a:endParaRPr b="0" i="0" sz="1500" u="none" cap="none" strike="noStrike">
              <a:solidFill>
                <a:schemeClr val="dk1"/>
              </a:solidFill>
              <a:latin typeface="Helvetica Neue Light"/>
              <a:ea typeface="Helvetica Neue Light"/>
              <a:cs typeface="Helvetica Neue Light"/>
              <a:sym typeface="Helvetica Neue Light"/>
            </a:endParaRPr>
          </a:p>
        </p:txBody>
      </p:sp>
      <p:pic>
        <p:nvPicPr>
          <p:cNvPr id="386" name="Google Shape;386;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90" name="Shape 390"/>
        <p:cNvGrpSpPr/>
        <p:nvPr/>
      </p:nvGrpSpPr>
      <p:grpSpPr>
        <a:xfrm>
          <a:off x="0" y="0"/>
          <a:ext cx="0" cy="0"/>
          <a:chOff x="0" y="0"/>
          <a:chExt cx="0" cy="0"/>
        </a:xfrm>
      </p:grpSpPr>
      <p:sp>
        <p:nvSpPr>
          <p:cNvPr id="391" name="Google Shape;391;p53"/>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92" name="Google Shape;392;p53"/>
          <p:cNvSpPr txBox="1"/>
          <p:nvPr/>
        </p:nvSpPr>
        <p:spPr>
          <a:xfrm>
            <a:off x="1434050" y="1121525"/>
            <a:ext cx="6305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EL SECRETO DEL PROGRAMADOR</a:t>
            </a:r>
            <a:endParaRPr b="0" i="1" sz="4000" u="none" cap="none" strike="noStrike">
              <a:solidFill>
                <a:srgbClr val="000000"/>
              </a:solidFill>
              <a:latin typeface="Anton"/>
              <a:ea typeface="Anton"/>
              <a:cs typeface="Anton"/>
              <a:sym typeface="Anton"/>
            </a:endParaRPr>
          </a:p>
        </p:txBody>
      </p:sp>
      <p:sp>
        <p:nvSpPr>
          <p:cNvPr id="393" name="Google Shape;393;p53"/>
          <p:cNvSpPr txBox="1"/>
          <p:nvPr/>
        </p:nvSpPr>
        <p:spPr>
          <a:xfrm>
            <a:off x="957950" y="1841225"/>
            <a:ext cx="7257900" cy="241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s-419" sz="2000" u="none" cap="none" strike="noStrike">
                <a:solidFill>
                  <a:schemeClr val="dk1"/>
                </a:solidFill>
                <a:highlight>
                  <a:srgbClr val="3CEFAB"/>
                </a:highlight>
                <a:latin typeface="Helvetica Neue Light"/>
                <a:ea typeface="Helvetica Neue Light"/>
                <a:cs typeface="Helvetica Neue Light"/>
                <a:sym typeface="Helvetica Neue Light"/>
              </a:rPr>
              <a:t>Para cosas sencillas PythonAnyWhere, para proyectos complejos y cooperativos Heroku, incluso para poner en producción.</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394" name="Google Shape;394;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95" name="Google Shape;395;p53"/>
          <p:cNvPicPr preferRelativeResize="0"/>
          <p:nvPr/>
        </p:nvPicPr>
        <p:blipFill rotWithShape="1">
          <a:blip r:embed="rId4">
            <a:alphaModFix/>
          </a:blip>
          <a:srcRect b="0" l="0" r="0" t="0"/>
          <a:stretch/>
        </p:blipFill>
        <p:spPr>
          <a:xfrm>
            <a:off x="7509837" y="76200"/>
            <a:ext cx="1634174" cy="639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399" name="Shape 399"/>
        <p:cNvGrpSpPr/>
        <p:nvPr/>
      </p:nvGrpSpPr>
      <p:grpSpPr>
        <a:xfrm>
          <a:off x="0" y="0"/>
          <a:ext cx="0" cy="0"/>
          <a:chOff x="0" y="0"/>
          <a:chExt cx="0" cy="0"/>
        </a:xfrm>
      </p:grpSpPr>
      <p:sp>
        <p:nvSpPr>
          <p:cNvPr id="400" name="Google Shape;400;p54"/>
          <p:cNvSpPr txBox="1"/>
          <p:nvPr/>
        </p:nvSpPr>
        <p:spPr>
          <a:xfrm>
            <a:off x="1398000" y="20754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OTRAS ALTERNATIVAS</a:t>
            </a:r>
            <a:endParaRPr b="0" i="1" sz="3700" u="none" cap="none" strike="noStrike">
              <a:solidFill>
                <a:srgbClr val="121212"/>
              </a:solidFill>
              <a:latin typeface="Anton"/>
              <a:ea typeface="Anton"/>
              <a:cs typeface="Anton"/>
              <a:sym typeface="Anton"/>
            </a:endParaRPr>
          </a:p>
        </p:txBody>
      </p:sp>
      <p:pic>
        <p:nvPicPr>
          <p:cNvPr id="401" name="Google Shape;401;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55"/>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407" name="Google Shape;407;p55"/>
          <p:cNvSpPr txBox="1"/>
          <p:nvPr/>
        </p:nvSpPr>
        <p:spPr>
          <a:xfrm>
            <a:off x="2532996" y="451500"/>
            <a:ext cx="410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Otras alternativas</a:t>
            </a:r>
            <a:endParaRPr b="0" i="1" sz="3500" u="none" cap="none" strike="noStrike">
              <a:solidFill>
                <a:srgbClr val="000000"/>
              </a:solidFill>
              <a:latin typeface="Anton"/>
              <a:ea typeface="Anton"/>
              <a:cs typeface="Anton"/>
              <a:sym typeface="Anton"/>
            </a:endParaRPr>
          </a:p>
        </p:txBody>
      </p:sp>
      <p:sp>
        <p:nvSpPr>
          <p:cNvPr id="408" name="Google Shape;408;p55"/>
          <p:cNvSpPr txBox="1"/>
          <p:nvPr/>
        </p:nvSpPr>
        <p:spPr>
          <a:xfrm>
            <a:off x="534400" y="1440600"/>
            <a:ext cx="8098200" cy="1458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419" sz="1900" u="none" cap="none" strike="noStrike">
                <a:solidFill>
                  <a:schemeClr val="dk1"/>
                </a:solidFill>
                <a:latin typeface="Helvetica Neue Light"/>
                <a:ea typeface="Helvetica Neue Light"/>
                <a:cs typeface="Helvetica Neue Light"/>
                <a:sym typeface="Helvetica Neue Light"/>
              </a:rPr>
              <a:t>Hay muchos otros servicios web semejantes 😃</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rPr b="0" i="0" lang="es-419" sz="1900" u="none" cap="none" strike="noStrike">
                <a:solidFill>
                  <a:schemeClr val="dk1"/>
                </a:solidFill>
                <a:latin typeface="Helvetica Neue Light"/>
                <a:ea typeface="Helvetica Neue Light"/>
                <a:cs typeface="Helvetica Neue Light"/>
                <a:sym typeface="Helvetica Neue Light"/>
              </a:rPr>
              <a:t>Aquí los diez más populares:  </a:t>
            </a:r>
            <a:r>
              <a:rPr b="0" i="0" lang="es-419" sz="1900" u="sng" cap="none" strike="noStrike">
                <a:solidFill>
                  <a:schemeClr val="hlink"/>
                </a:solidFill>
                <a:latin typeface="Helvetica Neue Light"/>
                <a:ea typeface="Helvetica Neue Light"/>
                <a:cs typeface="Helvetica Neue Light"/>
                <a:sym typeface="Helvetica Neue Light"/>
                <a:hlinkClick r:id="rId4"/>
              </a:rPr>
              <a:t>Deploy Web Django</a:t>
            </a:r>
            <a:r>
              <a:rPr b="0" i="0" lang="es-419" sz="1900" u="none" cap="none" strike="noStrike">
                <a:solidFill>
                  <a:schemeClr val="dk1"/>
                </a:solidFill>
                <a:latin typeface="Helvetica Neue Light"/>
                <a:ea typeface="Helvetica Neue Light"/>
                <a:cs typeface="Helvetica Neue Light"/>
                <a:sym typeface="Helvetica Neue Light"/>
              </a:rPr>
              <a:t> </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rPr b="0" i="0" lang="es-419" sz="1900" u="none" cap="none" strike="noStrike">
                <a:solidFill>
                  <a:schemeClr val="dk1"/>
                </a:solidFill>
                <a:latin typeface="Helvetica Neue Light"/>
                <a:ea typeface="Helvetica Neue Light"/>
                <a:cs typeface="Helvetica Neue Light"/>
                <a:sym typeface="Helvetica Neue Light"/>
              </a:rPr>
              <a:t>                    De esa lista la alternativa más completa es la </a:t>
            </a:r>
            <a:r>
              <a:rPr b="0" i="0" lang="es-419" sz="1900" u="sng" cap="none" strike="noStrike">
                <a:solidFill>
                  <a:schemeClr val="hlink"/>
                </a:solidFill>
                <a:latin typeface="Helvetica Neue Light"/>
                <a:ea typeface="Helvetica Neue Light"/>
                <a:cs typeface="Helvetica Neue Light"/>
                <a:sym typeface="Helvetica Neue Light"/>
                <a:hlinkClick r:id="rId5"/>
              </a:rPr>
              <a:t>nube de Amazon</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rPr b="0" i="0" lang="es-419" sz="1400" u="none" cap="none" strike="noStrike">
                <a:solidFill>
                  <a:schemeClr val="dk1"/>
                </a:solidFill>
                <a:highlight>
                  <a:schemeClr val="lt1"/>
                </a:highlight>
                <a:latin typeface="Helvetica Neue"/>
                <a:ea typeface="Helvetica Neue"/>
                <a:cs typeface="Helvetica Neue"/>
                <a:sym typeface="Helvetica Neue"/>
              </a:rPr>
              <a:t>	</a:t>
            </a:r>
            <a:endParaRPr b="0" i="0" sz="1400" u="none" cap="none" strike="noStrike">
              <a:solidFill>
                <a:schemeClr val="dk1"/>
              </a:solidFill>
              <a:highlight>
                <a:schemeClr val="lt1"/>
              </a:highlight>
              <a:latin typeface="Helvetica Neue"/>
              <a:ea typeface="Helvetica Neue"/>
              <a:cs typeface="Helvetica Neue"/>
              <a:sym typeface="Helvetica Neue"/>
            </a:endParaRPr>
          </a:p>
        </p:txBody>
      </p:sp>
      <p:pic>
        <p:nvPicPr>
          <p:cNvPr id="409" name="Google Shape;409;p55"/>
          <p:cNvPicPr preferRelativeResize="0"/>
          <p:nvPr/>
        </p:nvPicPr>
        <p:blipFill rotWithShape="1">
          <a:blip r:embed="rId6">
            <a:alphaModFix/>
          </a:blip>
          <a:srcRect b="0" l="0" r="0" t="0"/>
          <a:stretch/>
        </p:blipFill>
        <p:spPr>
          <a:xfrm>
            <a:off x="924975" y="2082850"/>
            <a:ext cx="815750" cy="815750"/>
          </a:xfrm>
          <a:prstGeom prst="rect">
            <a:avLst/>
          </a:prstGeom>
          <a:noFill/>
          <a:ln>
            <a:noFill/>
          </a:ln>
        </p:spPr>
      </p:pic>
      <p:pic>
        <p:nvPicPr>
          <p:cNvPr id="410" name="Google Shape;410;p55"/>
          <p:cNvPicPr preferRelativeResize="0"/>
          <p:nvPr/>
        </p:nvPicPr>
        <p:blipFill rotWithShape="1">
          <a:blip r:embed="rId7">
            <a:alphaModFix/>
          </a:blip>
          <a:srcRect b="0" l="0" r="0" t="0"/>
          <a:stretch/>
        </p:blipFill>
        <p:spPr>
          <a:xfrm>
            <a:off x="534388" y="3380725"/>
            <a:ext cx="1452418" cy="815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47" name="Shape 147"/>
        <p:cNvGrpSpPr/>
        <p:nvPr/>
      </p:nvGrpSpPr>
      <p:grpSpPr>
        <a:xfrm>
          <a:off x="0" y="0"/>
          <a:ext cx="0" cy="0"/>
          <a:chOff x="0" y="0"/>
          <a:chExt cx="0" cy="0"/>
        </a:xfrm>
      </p:grpSpPr>
      <p:sp>
        <p:nvSpPr>
          <p:cNvPr id="148" name="Google Shape;148;p29"/>
          <p:cNvSpPr txBox="1"/>
          <p:nvPr/>
        </p:nvSpPr>
        <p:spPr>
          <a:xfrm>
            <a:off x="3979775" y="598400"/>
            <a:ext cx="4624800" cy="40611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Arial"/>
              <a:buChar char="●"/>
            </a:pPr>
            <a:r>
              <a:rPr b="0" i="0" lang="es-419" sz="1800" u="none" cap="none" strike="noStrike">
                <a:solidFill>
                  <a:schemeClr val="dk1"/>
                </a:solidFill>
                <a:latin typeface="Helvetica Neue Light"/>
                <a:ea typeface="Helvetica Neue Light"/>
                <a:cs typeface="Helvetica Neue Light"/>
                <a:sym typeface="Helvetica Neue Light"/>
              </a:rPr>
              <a:t>Conocer las limitaciones de este curso para entender por donde deberán continuar para seguir avanzando en Python.</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chemeClr val="dk1"/>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Aprender a subir sus proyectos a un servidor.</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1000"/>
              </a:spcAft>
              <a:buClr>
                <a:schemeClr val="dk1"/>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Articular con otros temas fundamentales como Desarrollo Web y bases de datos.</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149" name="Google Shape;149;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50" name="Google Shape;150;p29"/>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51" name="Google Shape;151;p29"/>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56"/>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PENDIENTES DE PYTHON</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57"/>
          <p:cNvPicPr preferRelativeResize="0"/>
          <p:nvPr/>
        </p:nvPicPr>
        <p:blipFill rotWithShape="1">
          <a:blip r:embed="rId3">
            <a:alphaModFix/>
          </a:blip>
          <a:srcRect b="0" l="0" r="0" t="0"/>
          <a:stretch/>
        </p:blipFill>
        <p:spPr>
          <a:xfrm>
            <a:off x="7802425" y="4680650"/>
            <a:ext cx="1186526" cy="330675"/>
          </a:xfrm>
          <a:prstGeom prst="rect">
            <a:avLst/>
          </a:prstGeom>
          <a:noFill/>
          <a:ln>
            <a:noFill/>
          </a:ln>
        </p:spPr>
      </p:pic>
      <p:sp>
        <p:nvSpPr>
          <p:cNvPr id="421" name="Google Shape;421;p57"/>
          <p:cNvSpPr txBox="1"/>
          <p:nvPr/>
        </p:nvSpPr>
        <p:spPr>
          <a:xfrm>
            <a:off x="2521496" y="421975"/>
            <a:ext cx="410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Generadores</a:t>
            </a:r>
            <a:endParaRPr b="0" i="1" sz="3500" u="none" cap="none" strike="noStrike">
              <a:solidFill>
                <a:srgbClr val="000000"/>
              </a:solidFill>
              <a:latin typeface="Anton"/>
              <a:ea typeface="Anton"/>
              <a:cs typeface="Anton"/>
              <a:sym typeface="Anton"/>
            </a:endParaRPr>
          </a:p>
        </p:txBody>
      </p:sp>
      <p:sp>
        <p:nvSpPr>
          <p:cNvPr id="422" name="Google Shape;422;p57"/>
          <p:cNvSpPr txBox="1"/>
          <p:nvPr/>
        </p:nvSpPr>
        <p:spPr>
          <a:xfrm>
            <a:off x="808050" y="1337125"/>
            <a:ext cx="7527900" cy="981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Los generadores son una forma sencilla y potente de iterador.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Un generador es una función especial que produce secuencias completas de resultados en lugar de ofrecer un único valor.</a:t>
            </a:r>
            <a:r>
              <a:rPr b="0" i="0" lang="es-419" sz="1800" u="none" cap="none" strike="noStrike">
                <a:solidFill>
                  <a:schemeClr val="dk1"/>
                </a:solidFill>
                <a:latin typeface="Helvetica Neue Light"/>
                <a:ea typeface="Helvetica Neue Light"/>
                <a:cs typeface="Helvetica Neue Light"/>
                <a:sym typeface="Helvetica Neue Light"/>
              </a:rPr>
              <a:t>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400" u="none" cap="none" strike="noStrike">
              <a:solidFill>
                <a:schemeClr val="dk1"/>
              </a:solidFill>
              <a:highlight>
                <a:schemeClr val="lt1"/>
              </a:highlight>
              <a:latin typeface="Helvetica Neue"/>
              <a:ea typeface="Helvetica Neue"/>
              <a:cs typeface="Helvetica Neue"/>
              <a:sym typeface="Helvetica Neue"/>
            </a:endParaRPr>
          </a:p>
        </p:txBody>
      </p:sp>
      <p:sp>
        <p:nvSpPr>
          <p:cNvPr id="423" name="Google Shape;423;p57"/>
          <p:cNvSpPr txBox="1"/>
          <p:nvPr/>
        </p:nvSpPr>
        <p:spPr>
          <a:xfrm>
            <a:off x="2521500" y="3037150"/>
            <a:ext cx="6467700" cy="1623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En apariencia es como una función típica pero en lugar de devolver los valores con return lo hace con la declaración yield. </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Hay que precisar que el término generador define tanto a la propia función como al resultado que produce.</a:t>
            </a:r>
            <a:endParaRPr b="0" i="0" sz="1700" u="none" cap="none" strike="noStrike">
              <a:solidFill>
                <a:srgbClr val="000000"/>
              </a:solidFill>
              <a:highlight>
                <a:schemeClr val="lt1"/>
              </a:highlight>
              <a:latin typeface="Arial"/>
              <a:ea typeface="Arial"/>
              <a:cs typeface="Arial"/>
              <a:sym typeface="Arial"/>
            </a:endParaRPr>
          </a:p>
        </p:txBody>
      </p:sp>
      <p:pic>
        <p:nvPicPr>
          <p:cNvPr id="424" name="Google Shape;424;p57"/>
          <p:cNvPicPr preferRelativeResize="0"/>
          <p:nvPr/>
        </p:nvPicPr>
        <p:blipFill rotWithShape="1">
          <a:blip r:embed="rId4">
            <a:alphaModFix/>
          </a:blip>
          <a:srcRect b="0" l="0" r="0" t="0"/>
          <a:stretch/>
        </p:blipFill>
        <p:spPr>
          <a:xfrm>
            <a:off x="1165150" y="3255838"/>
            <a:ext cx="1186525" cy="1186525"/>
          </a:xfrm>
          <a:prstGeom prst="rect">
            <a:avLst/>
          </a:prstGeom>
          <a:noFill/>
          <a:ln>
            <a:noFill/>
          </a:ln>
        </p:spPr>
      </p:pic>
      <p:sp>
        <p:nvSpPr>
          <p:cNvPr id="425" name="Google Shape;425;p57"/>
          <p:cNvSpPr/>
          <p:nvPr/>
        </p:nvSpPr>
        <p:spPr>
          <a:xfrm>
            <a:off x="2521500" y="3067300"/>
            <a:ext cx="6467700" cy="15636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29" name="Shape 429"/>
        <p:cNvGrpSpPr/>
        <p:nvPr/>
      </p:nvGrpSpPr>
      <p:grpSpPr>
        <a:xfrm>
          <a:off x="0" y="0"/>
          <a:ext cx="0" cy="0"/>
          <a:chOff x="0" y="0"/>
          <a:chExt cx="0" cy="0"/>
        </a:xfrm>
      </p:grpSpPr>
      <p:pic>
        <p:nvPicPr>
          <p:cNvPr id="430" name="Google Shape;430;p58"/>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431" name="Google Shape;431;p58"/>
          <p:cNvSpPr txBox="1"/>
          <p:nvPr/>
        </p:nvSpPr>
        <p:spPr>
          <a:xfrm>
            <a:off x="2636846" y="469050"/>
            <a:ext cx="410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1" sz="3500" u="none" cap="none" strike="noStrike">
              <a:solidFill>
                <a:srgbClr val="000000"/>
              </a:solidFill>
              <a:latin typeface="Anton"/>
              <a:ea typeface="Anton"/>
              <a:cs typeface="Anton"/>
              <a:sym typeface="Anton"/>
            </a:endParaRPr>
          </a:p>
        </p:txBody>
      </p:sp>
      <p:sp>
        <p:nvSpPr>
          <p:cNvPr id="432" name="Google Shape;432;p58"/>
          <p:cNvSpPr txBox="1"/>
          <p:nvPr/>
        </p:nvSpPr>
        <p:spPr>
          <a:xfrm>
            <a:off x="484800" y="1538125"/>
            <a:ext cx="8260200" cy="981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Una característica importante es que tanto las variables locales como el punto de inicio de la ejecución se guardan automáticamente entre las llamadas sucesivas que se hagan al generador.</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1000"/>
              </a:spcBef>
              <a:spcAft>
                <a:spcPts val="0"/>
              </a:spcAft>
              <a:buClr>
                <a:schemeClr val="dk1"/>
              </a:buClr>
              <a:buSzPts val="11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Es decir, a diferencia de una función común, una nueva llamada a un generador no inicia la ejecución al principio de la función, sino que la reanuda inmediatamente después del punto donde se encuentre la última declaración yield (que es donde terminó la función en la última llamada).</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100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100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100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100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chemeClr val="dk1"/>
              </a:buClr>
              <a:buSzPts val="11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1000"/>
              </a:spcAft>
              <a:buClr>
                <a:schemeClr val="dk1"/>
              </a:buClr>
              <a:buSzPts val="1100"/>
              <a:buFont typeface="Arial"/>
              <a:buNone/>
            </a:pPr>
            <a:r>
              <a:t/>
            </a:r>
            <a:endParaRPr b="0" i="0" sz="1400" u="none" cap="none" strike="noStrike">
              <a:solidFill>
                <a:schemeClr val="dk1"/>
              </a:solidFill>
              <a:highlight>
                <a:schemeClr val="lt1"/>
              </a:highlight>
              <a:latin typeface="Helvetica Neue"/>
              <a:ea typeface="Helvetica Neue"/>
              <a:cs typeface="Helvetica Neue"/>
              <a:sym typeface="Helvetica Neue"/>
            </a:endParaRPr>
          </a:p>
        </p:txBody>
      </p:sp>
      <p:pic>
        <p:nvPicPr>
          <p:cNvPr id="433" name="Google Shape;433;p58"/>
          <p:cNvPicPr preferRelativeResize="0"/>
          <p:nvPr/>
        </p:nvPicPr>
        <p:blipFill rotWithShape="1">
          <a:blip r:embed="rId4">
            <a:alphaModFix/>
          </a:blip>
          <a:srcRect b="0" l="0" r="0" t="0"/>
          <a:stretch/>
        </p:blipFill>
        <p:spPr>
          <a:xfrm>
            <a:off x="3978738" y="264125"/>
            <a:ext cx="1186525" cy="1186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59"/>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439" name="Google Shape;439;p59"/>
          <p:cNvSpPr txBox="1"/>
          <p:nvPr/>
        </p:nvSpPr>
        <p:spPr>
          <a:xfrm>
            <a:off x="808050" y="1288200"/>
            <a:ext cx="7527900" cy="981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Varios ejemplos para empezar: </a:t>
            </a:r>
            <a:r>
              <a:rPr b="0" i="0" lang="es-419" sz="1800" u="sng" cap="none" strike="noStrike">
                <a:solidFill>
                  <a:schemeClr val="hlink"/>
                </a:solidFill>
                <a:latin typeface="Helvetica Neue Light"/>
                <a:ea typeface="Helvetica Neue Light"/>
                <a:cs typeface="Helvetica Neue Light"/>
                <a:sym typeface="Helvetica Neue Light"/>
                <a:hlinkClick r:id="rId4"/>
              </a:rPr>
              <a:t>Generadores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400" u="none" cap="none" strike="noStrike">
              <a:solidFill>
                <a:schemeClr val="dk1"/>
              </a:solidFill>
              <a:highlight>
                <a:schemeClr val="lt1"/>
              </a:highlight>
              <a:latin typeface="Helvetica Neue"/>
              <a:ea typeface="Helvetica Neue"/>
              <a:cs typeface="Helvetica Neue"/>
              <a:sym typeface="Helvetica Neue"/>
            </a:endParaRPr>
          </a:p>
        </p:txBody>
      </p:sp>
      <p:pic>
        <p:nvPicPr>
          <p:cNvPr id="440" name="Google Shape;440;p59"/>
          <p:cNvPicPr preferRelativeResize="0"/>
          <p:nvPr/>
        </p:nvPicPr>
        <p:blipFill rotWithShape="1">
          <a:blip r:embed="rId5">
            <a:alphaModFix/>
          </a:blip>
          <a:srcRect b="0" l="0" r="0" t="0"/>
          <a:stretch/>
        </p:blipFill>
        <p:spPr>
          <a:xfrm>
            <a:off x="884775" y="2001450"/>
            <a:ext cx="7451175" cy="2402100"/>
          </a:xfrm>
          <a:prstGeom prst="rect">
            <a:avLst/>
          </a:prstGeom>
          <a:noFill/>
          <a:ln>
            <a:noFill/>
          </a:ln>
        </p:spPr>
      </p:pic>
      <p:sp>
        <p:nvSpPr>
          <p:cNvPr id="441" name="Google Shape;441;p59"/>
          <p:cNvSpPr txBox="1"/>
          <p:nvPr/>
        </p:nvSpPr>
        <p:spPr>
          <a:xfrm>
            <a:off x="2521496" y="421975"/>
            <a:ext cx="410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Generadores</a:t>
            </a:r>
            <a:endParaRPr b="0" i="1" sz="3500" u="none" cap="none" strike="noStrike">
              <a:solidFill>
                <a:srgbClr val="000000"/>
              </a:solidFill>
              <a:latin typeface="Anton"/>
              <a:ea typeface="Anton"/>
              <a:cs typeface="Anton"/>
              <a:sym typeface="Anton"/>
            </a:endParaRPr>
          </a:p>
        </p:txBody>
      </p:sp>
      <p:pic>
        <p:nvPicPr>
          <p:cNvPr id="442" name="Google Shape;442;p59"/>
          <p:cNvPicPr preferRelativeResize="0"/>
          <p:nvPr/>
        </p:nvPicPr>
        <p:blipFill rotWithShape="1">
          <a:blip r:embed="rId6">
            <a:alphaModFix/>
          </a:blip>
          <a:srcRect b="0" l="0" r="0" t="0"/>
          <a:stretch/>
        </p:blipFill>
        <p:spPr>
          <a:xfrm>
            <a:off x="8224350" y="76200"/>
            <a:ext cx="843450" cy="843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60"/>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448" name="Google Shape;448;p60"/>
          <p:cNvSpPr txBox="1"/>
          <p:nvPr/>
        </p:nvSpPr>
        <p:spPr>
          <a:xfrm>
            <a:off x="2560646" y="240450"/>
            <a:ext cx="410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Lambda</a:t>
            </a:r>
            <a:endParaRPr b="0" i="1" sz="3500" u="none" cap="none" strike="noStrike">
              <a:solidFill>
                <a:srgbClr val="000000"/>
              </a:solidFill>
              <a:latin typeface="Anton"/>
              <a:ea typeface="Anton"/>
              <a:cs typeface="Anton"/>
              <a:sym typeface="Anton"/>
            </a:endParaRPr>
          </a:p>
        </p:txBody>
      </p:sp>
      <p:sp>
        <p:nvSpPr>
          <p:cNvPr id="449" name="Google Shape;449;p60"/>
          <p:cNvSpPr txBox="1"/>
          <p:nvPr/>
        </p:nvSpPr>
        <p:spPr>
          <a:xfrm>
            <a:off x="484900" y="1059600"/>
            <a:ext cx="8193900" cy="1260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En Python, una función Lambda se refiere a una </a:t>
            </a: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pequeña función anónima</a:t>
            </a:r>
            <a:r>
              <a:rPr b="0" i="0" lang="es-419" sz="1800" u="none" cap="none" strike="noStrike">
                <a:solidFill>
                  <a:srgbClr val="000000"/>
                </a:solidFill>
                <a:latin typeface="Helvetica Neue Light"/>
                <a:ea typeface="Helvetica Neue Light"/>
                <a:cs typeface="Helvetica Neue Light"/>
                <a:sym typeface="Helvetica Neue Light"/>
              </a:rPr>
              <a:t>. Las llamamos “funciones anónimas” porque técnicamente carecen de nombre.</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Al contrario que una función normal, no la definimos con la palabra clave estándar def que utilizamos en Python. En su lugar,</a:t>
            </a:r>
            <a:r>
              <a:rPr b="0" i="0" lang="es-419" sz="1800" u="none" cap="none" strike="noStrike">
                <a:solidFill>
                  <a:srgbClr val="000000"/>
                </a:solidFill>
                <a:highlight>
                  <a:schemeClr val="lt1"/>
                </a:highlight>
                <a:latin typeface="Helvetica Neue Light"/>
                <a:ea typeface="Helvetica Neue Light"/>
                <a:cs typeface="Helvetica Neue Light"/>
                <a:sym typeface="Helvetica Neue Light"/>
              </a:rPr>
              <a:t> </a:t>
            </a: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las funciones Lambda se definen como una línea que ejecuta una sola expresión.</a:t>
            </a:r>
            <a:r>
              <a:rPr b="0" i="0" lang="es-419" sz="1600" u="none" cap="none" strike="noStrike">
                <a:solidFill>
                  <a:srgbClr val="000000"/>
                </a:solidFill>
                <a:latin typeface="Helvetica Neue Light"/>
                <a:ea typeface="Helvetica Neue Light"/>
                <a:cs typeface="Helvetica Neue Light"/>
                <a:sym typeface="Helvetica Neue Light"/>
              </a:rPr>
              <a:t>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400" u="none" cap="none" strike="noStrike">
              <a:solidFill>
                <a:schemeClr val="dk1"/>
              </a:solidFill>
              <a:highlight>
                <a:schemeClr val="lt1"/>
              </a:highlight>
              <a:latin typeface="Helvetica Neue"/>
              <a:ea typeface="Helvetica Neue"/>
              <a:cs typeface="Helvetica Neue"/>
              <a:sym typeface="Helvetica Neue"/>
            </a:endParaRPr>
          </a:p>
        </p:txBody>
      </p:sp>
      <p:pic>
        <p:nvPicPr>
          <p:cNvPr id="450" name="Google Shape;450;p60"/>
          <p:cNvPicPr preferRelativeResize="0"/>
          <p:nvPr/>
        </p:nvPicPr>
        <p:blipFill rotWithShape="1">
          <a:blip r:embed="rId4">
            <a:alphaModFix/>
          </a:blip>
          <a:srcRect b="0" l="0" r="0" t="0"/>
          <a:stretch/>
        </p:blipFill>
        <p:spPr>
          <a:xfrm>
            <a:off x="1962150" y="3763825"/>
            <a:ext cx="5219700" cy="1019175"/>
          </a:xfrm>
          <a:prstGeom prst="rect">
            <a:avLst/>
          </a:prstGeom>
          <a:noFill/>
          <a:ln>
            <a:noFill/>
          </a:ln>
        </p:spPr>
      </p:pic>
      <p:pic>
        <p:nvPicPr>
          <p:cNvPr id="451" name="Google Shape;451;p60"/>
          <p:cNvPicPr preferRelativeResize="0"/>
          <p:nvPr/>
        </p:nvPicPr>
        <p:blipFill rotWithShape="1">
          <a:blip r:embed="rId5">
            <a:alphaModFix/>
          </a:blip>
          <a:srcRect b="0" l="0" r="0" t="0"/>
          <a:stretch/>
        </p:blipFill>
        <p:spPr>
          <a:xfrm>
            <a:off x="814275" y="3856475"/>
            <a:ext cx="833875" cy="833875"/>
          </a:xfrm>
          <a:prstGeom prst="rect">
            <a:avLst/>
          </a:prstGeom>
          <a:noFill/>
          <a:ln>
            <a:noFill/>
          </a:ln>
        </p:spPr>
      </p:pic>
      <p:pic>
        <p:nvPicPr>
          <p:cNvPr id="452" name="Google Shape;452;p60"/>
          <p:cNvPicPr preferRelativeResize="0"/>
          <p:nvPr/>
        </p:nvPicPr>
        <p:blipFill rotWithShape="1">
          <a:blip r:embed="rId6">
            <a:alphaModFix/>
          </a:blip>
          <a:srcRect b="0" l="0" r="0" t="0"/>
          <a:stretch/>
        </p:blipFill>
        <p:spPr>
          <a:xfrm>
            <a:off x="8224350" y="76200"/>
            <a:ext cx="843450" cy="843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61"/>
          <p:cNvPicPr preferRelativeResize="0"/>
          <p:nvPr/>
        </p:nvPicPr>
        <p:blipFill rotWithShape="1">
          <a:blip r:embed="rId3">
            <a:alphaModFix/>
          </a:blip>
          <a:srcRect b="0" l="0" r="0" t="0"/>
          <a:stretch/>
        </p:blipFill>
        <p:spPr>
          <a:xfrm>
            <a:off x="7792550" y="4719025"/>
            <a:ext cx="1186526" cy="330675"/>
          </a:xfrm>
          <a:prstGeom prst="rect">
            <a:avLst/>
          </a:prstGeom>
          <a:noFill/>
          <a:ln>
            <a:noFill/>
          </a:ln>
        </p:spPr>
      </p:pic>
      <p:sp>
        <p:nvSpPr>
          <p:cNvPr id="458" name="Google Shape;458;p61"/>
          <p:cNvSpPr txBox="1"/>
          <p:nvPr/>
        </p:nvSpPr>
        <p:spPr>
          <a:xfrm>
            <a:off x="2560646" y="240450"/>
            <a:ext cx="410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Filter()</a:t>
            </a:r>
            <a:endParaRPr b="0" i="1" sz="3500" u="none" cap="none" strike="noStrike">
              <a:solidFill>
                <a:srgbClr val="000000"/>
              </a:solidFill>
              <a:latin typeface="Anton"/>
              <a:ea typeface="Anton"/>
              <a:cs typeface="Anton"/>
              <a:sym typeface="Anton"/>
            </a:endParaRPr>
          </a:p>
        </p:txBody>
      </p:sp>
      <p:sp>
        <p:nvSpPr>
          <p:cNvPr id="459" name="Google Shape;459;p61"/>
          <p:cNvSpPr txBox="1"/>
          <p:nvPr/>
        </p:nvSpPr>
        <p:spPr>
          <a:xfrm>
            <a:off x="514200" y="1243313"/>
            <a:ext cx="8193900" cy="1260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Como su nombre indica filter significa filtrar, ya que a partir de una lista o iterador y una función condicional, es </a:t>
            </a: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capaz de devolver una nueva colección con los elementos filtrados que cumplan la condición.</a:t>
            </a:r>
            <a:endParaRPr b="0" i="0" sz="1800" u="none" cap="none" strike="noStrike">
              <a:solidFill>
                <a:srgbClr val="000000"/>
              </a:solidFill>
              <a:highlight>
                <a:srgbClr val="3CEFAB"/>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400" u="none" cap="none" strike="noStrike">
              <a:solidFill>
                <a:schemeClr val="dk1"/>
              </a:solidFill>
              <a:highlight>
                <a:schemeClr val="lt1"/>
              </a:highlight>
              <a:latin typeface="Helvetica Neue"/>
              <a:ea typeface="Helvetica Neue"/>
              <a:cs typeface="Helvetica Neue"/>
              <a:sym typeface="Helvetica Neue"/>
            </a:endParaRPr>
          </a:p>
        </p:txBody>
      </p:sp>
      <p:pic>
        <p:nvPicPr>
          <p:cNvPr id="460" name="Google Shape;460;p61"/>
          <p:cNvPicPr preferRelativeResize="0"/>
          <p:nvPr/>
        </p:nvPicPr>
        <p:blipFill rotWithShape="1">
          <a:blip r:embed="rId4">
            <a:alphaModFix/>
          </a:blip>
          <a:srcRect b="0" l="0" r="0" t="0"/>
          <a:stretch/>
        </p:blipFill>
        <p:spPr>
          <a:xfrm>
            <a:off x="419475" y="2917438"/>
            <a:ext cx="5295551" cy="1509375"/>
          </a:xfrm>
          <a:prstGeom prst="rect">
            <a:avLst/>
          </a:prstGeom>
          <a:noFill/>
          <a:ln>
            <a:noFill/>
          </a:ln>
        </p:spPr>
      </p:pic>
      <p:sp>
        <p:nvSpPr>
          <p:cNvPr id="461" name="Google Shape;461;p61"/>
          <p:cNvSpPr txBox="1"/>
          <p:nvPr/>
        </p:nvSpPr>
        <p:spPr>
          <a:xfrm>
            <a:off x="5715025" y="2860413"/>
            <a:ext cx="3313800" cy="1650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700"/>
              <a:buFont typeface="Arial"/>
              <a:buNone/>
            </a:pPr>
            <a:r>
              <a:rPr b="0" i="0" lang="es-419" sz="1700" u="none" cap="none" strike="noStrike">
                <a:solidFill>
                  <a:schemeClr val="dk1"/>
                </a:solidFill>
                <a:latin typeface="Helvetica Neue Light"/>
                <a:ea typeface="Helvetica Neue Light"/>
                <a:cs typeface="Helvetica Neue Light"/>
                <a:sym typeface="Helvetica Neue Light"/>
              </a:rPr>
              <a:t>👈 Supongamos que tenemos una lista varios números y queremos filtrar, quedándonos únicamente con los múltiplos de 5.</a:t>
            </a:r>
            <a:endParaRPr b="0" i="0" sz="1700" u="none" cap="none" strike="noStrike">
              <a:solidFill>
                <a:schemeClr val="dk1"/>
              </a:solidFill>
              <a:latin typeface="Helvetica Neue Light"/>
              <a:ea typeface="Helvetica Neue Light"/>
              <a:cs typeface="Helvetica Neue Light"/>
              <a:sym typeface="Helvetica Neue Light"/>
            </a:endParaRPr>
          </a:p>
        </p:txBody>
      </p:sp>
      <p:pic>
        <p:nvPicPr>
          <p:cNvPr id="462" name="Google Shape;462;p61"/>
          <p:cNvPicPr preferRelativeResize="0"/>
          <p:nvPr/>
        </p:nvPicPr>
        <p:blipFill rotWithShape="1">
          <a:blip r:embed="rId5">
            <a:alphaModFix/>
          </a:blip>
          <a:srcRect b="0" l="0" r="0" t="0"/>
          <a:stretch/>
        </p:blipFill>
        <p:spPr>
          <a:xfrm>
            <a:off x="8224350" y="76200"/>
            <a:ext cx="843450" cy="843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62"/>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468" name="Google Shape;468;p62"/>
          <p:cNvSpPr txBox="1"/>
          <p:nvPr/>
        </p:nvSpPr>
        <p:spPr>
          <a:xfrm>
            <a:off x="2560646" y="316650"/>
            <a:ext cx="410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Maps</a:t>
            </a:r>
            <a:endParaRPr b="0" i="1" sz="3500" u="none" cap="none" strike="noStrike">
              <a:solidFill>
                <a:srgbClr val="000000"/>
              </a:solidFill>
              <a:latin typeface="Anton"/>
              <a:ea typeface="Anton"/>
              <a:cs typeface="Anton"/>
              <a:sym typeface="Anton"/>
            </a:endParaRPr>
          </a:p>
        </p:txBody>
      </p:sp>
      <p:sp>
        <p:nvSpPr>
          <p:cNvPr id="469" name="Google Shape;469;p62"/>
          <p:cNvSpPr txBox="1"/>
          <p:nvPr/>
        </p:nvSpPr>
        <p:spPr>
          <a:xfrm>
            <a:off x="484900" y="1059600"/>
            <a:ext cx="8193900" cy="126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Esta función trabaja de una forma muy similar a filter(), con la diferencia que en lugar de aplicar una condición a un elemento de una lista o secuencia,</a:t>
            </a: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 aplica una función sobre todos los elementos y como resultado se devuelve un iterable de tipo map:</a:t>
            </a:r>
            <a:endParaRPr b="0" i="0" sz="1800" u="none" cap="none" strike="noStrike">
              <a:solidFill>
                <a:srgbClr val="000000"/>
              </a:solidFill>
              <a:highlight>
                <a:srgbClr val="3CEFAB"/>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400" u="none" cap="none" strike="noStrike">
              <a:solidFill>
                <a:schemeClr val="dk1"/>
              </a:solidFill>
              <a:highlight>
                <a:schemeClr val="lt1"/>
              </a:highlight>
              <a:latin typeface="Helvetica Neue"/>
              <a:ea typeface="Helvetica Neue"/>
              <a:cs typeface="Helvetica Neue"/>
              <a:sym typeface="Helvetica Neue"/>
            </a:endParaRPr>
          </a:p>
        </p:txBody>
      </p:sp>
      <p:pic>
        <p:nvPicPr>
          <p:cNvPr id="470" name="Google Shape;470;p62"/>
          <p:cNvPicPr preferRelativeResize="0"/>
          <p:nvPr/>
        </p:nvPicPr>
        <p:blipFill rotWithShape="1">
          <a:blip r:embed="rId4">
            <a:alphaModFix/>
          </a:blip>
          <a:srcRect b="0" l="0" r="0" t="0"/>
          <a:stretch/>
        </p:blipFill>
        <p:spPr>
          <a:xfrm>
            <a:off x="2901788" y="3111650"/>
            <a:ext cx="3693025" cy="1692075"/>
          </a:xfrm>
          <a:prstGeom prst="rect">
            <a:avLst/>
          </a:prstGeom>
          <a:noFill/>
          <a:ln>
            <a:noFill/>
          </a:ln>
        </p:spPr>
      </p:pic>
      <p:pic>
        <p:nvPicPr>
          <p:cNvPr id="471" name="Google Shape;471;p62"/>
          <p:cNvPicPr preferRelativeResize="0"/>
          <p:nvPr/>
        </p:nvPicPr>
        <p:blipFill rotWithShape="1">
          <a:blip r:embed="rId5">
            <a:alphaModFix/>
          </a:blip>
          <a:srcRect b="0" l="0" r="0" t="0"/>
          <a:stretch/>
        </p:blipFill>
        <p:spPr>
          <a:xfrm>
            <a:off x="1271475" y="3540750"/>
            <a:ext cx="833875" cy="833875"/>
          </a:xfrm>
          <a:prstGeom prst="rect">
            <a:avLst/>
          </a:prstGeom>
          <a:noFill/>
          <a:ln>
            <a:noFill/>
          </a:ln>
        </p:spPr>
      </p:pic>
      <p:pic>
        <p:nvPicPr>
          <p:cNvPr id="472" name="Google Shape;472;p62"/>
          <p:cNvPicPr preferRelativeResize="0"/>
          <p:nvPr/>
        </p:nvPicPr>
        <p:blipFill rotWithShape="1">
          <a:blip r:embed="rId6">
            <a:alphaModFix/>
          </a:blip>
          <a:srcRect b="0" l="0" r="0" t="0"/>
          <a:stretch/>
        </p:blipFill>
        <p:spPr>
          <a:xfrm>
            <a:off x="8224350" y="76200"/>
            <a:ext cx="843450" cy="843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63"/>
          <p:cNvPicPr preferRelativeResize="0"/>
          <p:nvPr/>
        </p:nvPicPr>
        <p:blipFill rotWithShape="1">
          <a:blip r:embed="rId3">
            <a:alphaModFix/>
          </a:blip>
          <a:srcRect b="0" l="0" r="0" t="0"/>
          <a:stretch/>
        </p:blipFill>
        <p:spPr>
          <a:xfrm>
            <a:off x="7939900" y="4812825"/>
            <a:ext cx="1186526" cy="330675"/>
          </a:xfrm>
          <a:prstGeom prst="rect">
            <a:avLst/>
          </a:prstGeom>
          <a:noFill/>
          <a:ln>
            <a:noFill/>
          </a:ln>
        </p:spPr>
      </p:pic>
      <p:sp>
        <p:nvSpPr>
          <p:cNvPr id="478" name="Google Shape;478;p63"/>
          <p:cNvSpPr txBox="1"/>
          <p:nvPr/>
        </p:nvSpPr>
        <p:spPr>
          <a:xfrm>
            <a:off x="2080050" y="282350"/>
            <a:ext cx="49839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Expresiones regulares</a:t>
            </a:r>
            <a:endParaRPr b="0" i="1" sz="3500" u="none" cap="none" strike="noStrike">
              <a:solidFill>
                <a:srgbClr val="000000"/>
              </a:solidFill>
              <a:latin typeface="Anton"/>
              <a:ea typeface="Anton"/>
              <a:cs typeface="Anton"/>
              <a:sym typeface="Anton"/>
            </a:endParaRPr>
          </a:p>
        </p:txBody>
      </p:sp>
      <p:sp>
        <p:nvSpPr>
          <p:cNvPr id="479" name="Google Shape;479;p63"/>
          <p:cNvSpPr txBox="1"/>
          <p:nvPr/>
        </p:nvSpPr>
        <p:spPr>
          <a:xfrm>
            <a:off x="475050" y="1096125"/>
            <a:ext cx="8193900" cy="126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Cuando manejamos texto en Python, una de las operaciones más comunes es la búsqueda de una </a:t>
            </a:r>
            <a:r>
              <a:rPr b="0" i="0" lang="es-419" sz="1800" u="none" cap="none" strike="noStrike">
                <a:solidFill>
                  <a:srgbClr val="000000"/>
                </a:solidFill>
                <a:highlight>
                  <a:schemeClr val="lt1"/>
                </a:highlight>
                <a:latin typeface="Helvetica Neue Light"/>
                <a:ea typeface="Helvetica Neue Light"/>
                <a:cs typeface="Helvetica Neue Light"/>
                <a:sym typeface="Helvetica Neue Light"/>
              </a:rPr>
              <a:t>subcadena</a:t>
            </a:r>
            <a:r>
              <a:rPr b="0" i="0" lang="es-419" sz="1800" u="none" cap="none" strike="noStrike">
                <a:solidFill>
                  <a:srgbClr val="000000"/>
                </a:solidFill>
                <a:latin typeface="Helvetica Neue Light"/>
                <a:ea typeface="Helvetica Neue Light"/>
                <a:cs typeface="Helvetica Neue Light"/>
                <a:sym typeface="Helvetica Neue Light"/>
              </a:rPr>
              <a:t>; ya sea para obtener su posición en el texto o simplemente para comprobar si está presente.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400" u="none" cap="none" strike="noStrike">
              <a:solidFill>
                <a:schemeClr val="dk1"/>
              </a:solidFill>
              <a:highlight>
                <a:schemeClr val="lt1"/>
              </a:highlight>
              <a:latin typeface="Helvetica Neue"/>
              <a:ea typeface="Helvetica Neue"/>
              <a:cs typeface="Helvetica Neue"/>
              <a:sym typeface="Helvetica Neue"/>
            </a:endParaRPr>
          </a:p>
        </p:txBody>
      </p:sp>
      <p:pic>
        <p:nvPicPr>
          <p:cNvPr id="480" name="Google Shape;480;p63"/>
          <p:cNvPicPr preferRelativeResize="0"/>
          <p:nvPr/>
        </p:nvPicPr>
        <p:blipFill rotWithShape="1">
          <a:blip r:embed="rId4">
            <a:alphaModFix/>
          </a:blip>
          <a:srcRect b="0" l="0" r="0" t="0"/>
          <a:stretch/>
        </p:blipFill>
        <p:spPr>
          <a:xfrm>
            <a:off x="754750" y="3082347"/>
            <a:ext cx="1260000" cy="1260000"/>
          </a:xfrm>
          <a:prstGeom prst="rect">
            <a:avLst/>
          </a:prstGeom>
          <a:noFill/>
          <a:ln>
            <a:noFill/>
          </a:ln>
        </p:spPr>
      </p:pic>
      <p:sp>
        <p:nvSpPr>
          <p:cNvPr id="481" name="Google Shape;481;p63"/>
          <p:cNvSpPr txBox="1"/>
          <p:nvPr/>
        </p:nvSpPr>
        <p:spPr>
          <a:xfrm>
            <a:off x="2419975" y="2858125"/>
            <a:ext cx="6510300" cy="17085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8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Si la cadena que buscamos es fija, los métodos como find(), index() o similares nos ayudarán. Pero si buscamos una subcadena con cierta forma, este proceso se vuelve más complejo.</a:t>
            </a:r>
            <a:endParaRPr b="0" i="0" sz="1800" u="none" cap="none" strike="noStrike">
              <a:solidFill>
                <a:srgbClr val="000000"/>
              </a:solidFill>
              <a:latin typeface="Arial"/>
              <a:ea typeface="Arial"/>
              <a:cs typeface="Arial"/>
              <a:sym typeface="Arial"/>
            </a:endParaRPr>
          </a:p>
        </p:txBody>
      </p:sp>
      <p:sp>
        <p:nvSpPr>
          <p:cNvPr id="482" name="Google Shape;482;p63"/>
          <p:cNvSpPr/>
          <p:nvPr/>
        </p:nvSpPr>
        <p:spPr>
          <a:xfrm>
            <a:off x="2610325" y="2858100"/>
            <a:ext cx="6129600" cy="17085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3" name="Google Shape;483;p63"/>
          <p:cNvPicPr preferRelativeResize="0"/>
          <p:nvPr/>
        </p:nvPicPr>
        <p:blipFill rotWithShape="1">
          <a:blip r:embed="rId5">
            <a:alphaModFix/>
          </a:blip>
          <a:srcRect b="0" l="0" r="0" t="0"/>
          <a:stretch/>
        </p:blipFill>
        <p:spPr>
          <a:xfrm>
            <a:off x="8224350" y="76200"/>
            <a:ext cx="843450" cy="843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64"/>
          <p:cNvPicPr preferRelativeResize="0"/>
          <p:nvPr/>
        </p:nvPicPr>
        <p:blipFill rotWithShape="1">
          <a:blip r:embed="rId3">
            <a:alphaModFix/>
          </a:blip>
          <a:srcRect b="0" l="0" r="0" t="0"/>
          <a:stretch/>
        </p:blipFill>
        <p:spPr>
          <a:xfrm>
            <a:off x="7792600" y="4742000"/>
            <a:ext cx="1186474" cy="330700"/>
          </a:xfrm>
          <a:prstGeom prst="rect">
            <a:avLst/>
          </a:prstGeom>
          <a:noFill/>
          <a:ln>
            <a:noFill/>
          </a:ln>
        </p:spPr>
      </p:pic>
      <p:sp>
        <p:nvSpPr>
          <p:cNvPr id="489" name="Google Shape;489;p64"/>
          <p:cNvSpPr txBox="1"/>
          <p:nvPr/>
        </p:nvSpPr>
        <p:spPr>
          <a:xfrm>
            <a:off x="484900" y="1212000"/>
            <a:ext cx="8193900" cy="1260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Al buscar direcciones de correo electrónico, números de teléfono, validar campos de entrada, o una letra mayúscula seguida de dos minúsculas y de 5 dígitos entre 1 y 3; es necesario recurrir a las Expresiones Regulares, también conocidas como Patrones.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1" i="0" sz="1400" u="none" cap="none" strike="noStrike">
              <a:solidFill>
                <a:schemeClr val="lt1"/>
              </a:solidFill>
              <a:highlight>
                <a:srgbClr val="888888"/>
              </a:highlight>
              <a:latin typeface="Roboto Mono"/>
              <a:ea typeface="Roboto Mono"/>
              <a:cs typeface="Roboto Mono"/>
              <a:sym typeface="Roboto Mono"/>
            </a:endParaRPr>
          </a:p>
          <a:p>
            <a:pPr indent="0" lvl="0" marL="0" marR="0" rtl="0" algn="l">
              <a:lnSpc>
                <a:spcPct val="115000"/>
              </a:lnSpc>
              <a:spcBef>
                <a:spcPts val="0"/>
              </a:spcBef>
              <a:spcAft>
                <a:spcPts val="0"/>
              </a:spcAft>
              <a:buClr>
                <a:schemeClr val="dk1"/>
              </a:buClr>
              <a:buSzPts val="11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400" u="none" cap="none" strike="noStrike">
              <a:solidFill>
                <a:schemeClr val="dk1"/>
              </a:solidFill>
              <a:highlight>
                <a:schemeClr val="lt1"/>
              </a:highlight>
              <a:latin typeface="Helvetica Neue"/>
              <a:ea typeface="Helvetica Neue"/>
              <a:cs typeface="Helvetica Neue"/>
              <a:sym typeface="Helvetica Neue"/>
            </a:endParaRPr>
          </a:p>
        </p:txBody>
      </p:sp>
      <p:pic>
        <p:nvPicPr>
          <p:cNvPr id="490" name="Google Shape;490;p64"/>
          <p:cNvPicPr preferRelativeResize="0"/>
          <p:nvPr/>
        </p:nvPicPr>
        <p:blipFill rotWithShape="1">
          <a:blip r:embed="rId4">
            <a:alphaModFix/>
          </a:blip>
          <a:srcRect b="0" l="0" r="0" t="0"/>
          <a:stretch/>
        </p:blipFill>
        <p:spPr>
          <a:xfrm>
            <a:off x="210450" y="3505463"/>
            <a:ext cx="833875" cy="833875"/>
          </a:xfrm>
          <a:prstGeom prst="rect">
            <a:avLst/>
          </a:prstGeom>
          <a:noFill/>
          <a:ln>
            <a:noFill/>
          </a:ln>
        </p:spPr>
      </p:pic>
      <p:sp>
        <p:nvSpPr>
          <p:cNvPr id="491" name="Google Shape;491;p64"/>
          <p:cNvSpPr txBox="1"/>
          <p:nvPr/>
        </p:nvSpPr>
        <p:spPr>
          <a:xfrm>
            <a:off x="1044325" y="3102800"/>
            <a:ext cx="75273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es-419" sz="1400" u="none" cap="none" strike="noStrike">
                <a:solidFill>
                  <a:schemeClr val="lt1"/>
                </a:solidFill>
                <a:highlight>
                  <a:srgbClr val="888888"/>
                </a:highlight>
                <a:latin typeface="Roboto Mono"/>
                <a:ea typeface="Roboto Mono"/>
                <a:cs typeface="Roboto Mono"/>
                <a:sym typeface="Roboto Mono"/>
              </a:rPr>
              <a:t>.* : cualquier cadena, de cualquier largo (incluyendo una cadena vacía)</a:t>
            </a:r>
            <a:endParaRPr b="1" i="0" sz="1400" u="none" cap="none" strike="noStrike">
              <a:solidFill>
                <a:schemeClr val="lt1"/>
              </a:solidFill>
              <a:highlight>
                <a:srgbClr val="888888"/>
              </a:highlight>
              <a:latin typeface="Roboto Mono"/>
              <a:ea typeface="Roboto Mono"/>
              <a:cs typeface="Roboto Mono"/>
              <a:sym typeface="Roboto Mono"/>
            </a:endParaRPr>
          </a:p>
          <a:p>
            <a:pPr indent="0" lvl="0" marL="0" marR="0" rtl="0" algn="ctr">
              <a:lnSpc>
                <a:spcPct val="115000"/>
              </a:lnSpc>
              <a:spcBef>
                <a:spcPts val="0"/>
              </a:spcBef>
              <a:spcAft>
                <a:spcPts val="0"/>
              </a:spcAft>
              <a:buClr>
                <a:srgbClr val="000000"/>
              </a:buClr>
              <a:buSzPts val="1400"/>
              <a:buFont typeface="Arial"/>
              <a:buNone/>
            </a:pPr>
            <a:r>
              <a:rPr b="1" i="0" lang="es-419" sz="1400" u="none" cap="none" strike="noStrike">
                <a:solidFill>
                  <a:schemeClr val="lt1"/>
                </a:solidFill>
                <a:highlight>
                  <a:srgbClr val="888888"/>
                </a:highlight>
                <a:latin typeface="Roboto Mono"/>
                <a:ea typeface="Roboto Mono"/>
                <a:cs typeface="Roboto Mono"/>
                <a:sym typeface="Roboto Mono"/>
              </a:rPr>
              <a:t>[a-z]{3,6}: entre 3 y 6 letras minúsculas</a:t>
            </a:r>
            <a:endParaRPr b="1" i="0" sz="1400" u="none" cap="none" strike="noStrike">
              <a:solidFill>
                <a:schemeClr val="lt1"/>
              </a:solidFill>
              <a:highlight>
                <a:srgbClr val="888888"/>
              </a:highlight>
              <a:latin typeface="Roboto Mono"/>
              <a:ea typeface="Roboto Mono"/>
              <a:cs typeface="Roboto Mono"/>
              <a:sym typeface="Roboto Mono"/>
            </a:endParaRPr>
          </a:p>
          <a:p>
            <a:pPr indent="0" lvl="0" marL="0" marR="0" rtl="0" algn="ctr">
              <a:lnSpc>
                <a:spcPct val="115000"/>
              </a:lnSpc>
              <a:spcBef>
                <a:spcPts val="0"/>
              </a:spcBef>
              <a:spcAft>
                <a:spcPts val="0"/>
              </a:spcAft>
              <a:buClr>
                <a:srgbClr val="000000"/>
              </a:buClr>
              <a:buSzPts val="1400"/>
              <a:buFont typeface="Arial"/>
              <a:buNone/>
            </a:pPr>
            <a:r>
              <a:rPr b="1" i="0" lang="es-419" sz="1400" u="none" cap="none" strike="noStrike">
                <a:solidFill>
                  <a:schemeClr val="lt1"/>
                </a:solidFill>
                <a:highlight>
                  <a:srgbClr val="888888"/>
                </a:highlight>
                <a:latin typeface="Roboto Mono"/>
                <a:ea typeface="Roboto Mono"/>
                <a:cs typeface="Roboto Mono"/>
                <a:sym typeface="Roboto Mono"/>
              </a:rPr>
              <a:t>\d{4,}: al menos 4 dígitos</a:t>
            </a:r>
            <a:endParaRPr b="1" i="0" sz="1400" u="none" cap="none" strike="noStrike">
              <a:solidFill>
                <a:schemeClr val="lt1"/>
              </a:solidFill>
              <a:highlight>
                <a:srgbClr val="888888"/>
              </a:highlight>
              <a:latin typeface="Roboto Mono"/>
              <a:ea typeface="Roboto Mono"/>
              <a:cs typeface="Roboto Mono"/>
              <a:sym typeface="Roboto Mono"/>
            </a:endParaRPr>
          </a:p>
          <a:p>
            <a:pPr indent="0" lvl="0" marL="0" marR="0" rtl="0" algn="ctr">
              <a:lnSpc>
                <a:spcPct val="115000"/>
              </a:lnSpc>
              <a:spcBef>
                <a:spcPts val="0"/>
              </a:spcBef>
              <a:spcAft>
                <a:spcPts val="0"/>
              </a:spcAft>
              <a:buClr>
                <a:srgbClr val="000000"/>
              </a:buClr>
              <a:buSzPts val="1400"/>
              <a:buFont typeface="Arial"/>
              <a:buNone/>
            </a:pPr>
            <a:r>
              <a:rPr b="1" i="0" lang="es-419" sz="1400" u="none" cap="none" strike="noStrike">
                <a:solidFill>
                  <a:schemeClr val="lt1"/>
                </a:solidFill>
                <a:highlight>
                  <a:srgbClr val="888888"/>
                </a:highlight>
                <a:latin typeface="Roboto Mono"/>
                <a:ea typeface="Roboto Mono"/>
                <a:cs typeface="Roboto Mono"/>
                <a:sym typeface="Roboto Mono"/>
              </a:rPr>
              <a:t>.*hola!?: una cadena cualquiera, seguida de hola, y terminando (o no) con un !</a:t>
            </a:r>
            <a:endParaRPr b="0" i="0" sz="1400" u="none" cap="none" strike="noStrike">
              <a:solidFill>
                <a:srgbClr val="000000"/>
              </a:solidFill>
              <a:latin typeface="Arial"/>
              <a:ea typeface="Arial"/>
              <a:cs typeface="Arial"/>
              <a:sym typeface="Arial"/>
            </a:endParaRPr>
          </a:p>
        </p:txBody>
      </p:sp>
      <p:sp>
        <p:nvSpPr>
          <p:cNvPr id="492" name="Google Shape;492;p64"/>
          <p:cNvSpPr txBox="1"/>
          <p:nvPr/>
        </p:nvSpPr>
        <p:spPr>
          <a:xfrm>
            <a:off x="2080050" y="282350"/>
            <a:ext cx="49839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Expresiones regulares</a:t>
            </a:r>
            <a:endParaRPr b="0" i="1" sz="3500" u="none" cap="none" strike="noStrike">
              <a:solidFill>
                <a:srgbClr val="000000"/>
              </a:solidFill>
              <a:latin typeface="Anton"/>
              <a:ea typeface="Anton"/>
              <a:cs typeface="Anton"/>
              <a:sym typeface="Anton"/>
            </a:endParaRPr>
          </a:p>
        </p:txBody>
      </p:sp>
      <p:pic>
        <p:nvPicPr>
          <p:cNvPr id="493" name="Google Shape;493;p64"/>
          <p:cNvPicPr preferRelativeResize="0"/>
          <p:nvPr/>
        </p:nvPicPr>
        <p:blipFill rotWithShape="1">
          <a:blip r:embed="rId5">
            <a:alphaModFix/>
          </a:blip>
          <a:srcRect b="0" l="0" r="0" t="0"/>
          <a:stretch/>
        </p:blipFill>
        <p:spPr>
          <a:xfrm>
            <a:off x="8224350" y="76200"/>
            <a:ext cx="843450" cy="843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497" name="Shape 497"/>
        <p:cNvGrpSpPr/>
        <p:nvPr/>
      </p:nvGrpSpPr>
      <p:grpSpPr>
        <a:xfrm>
          <a:off x="0" y="0"/>
          <a:ext cx="0" cy="0"/>
          <a:chOff x="0" y="0"/>
          <a:chExt cx="0" cy="0"/>
        </a:xfrm>
      </p:grpSpPr>
      <p:sp>
        <p:nvSpPr>
          <p:cNvPr id="498" name="Google Shape;498;p65"/>
          <p:cNvSpPr txBox="1"/>
          <p:nvPr/>
        </p:nvSpPr>
        <p:spPr>
          <a:xfrm>
            <a:off x="1398000" y="20754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EXPLOTACIÓN DE DATOS</a:t>
            </a:r>
            <a:endParaRPr b="0" i="1" sz="3700" u="none" cap="none" strike="noStrike">
              <a:solidFill>
                <a:srgbClr val="121212"/>
              </a:solidFill>
              <a:latin typeface="Anton"/>
              <a:ea typeface="Anton"/>
              <a:cs typeface="Anton"/>
              <a:sym typeface="Anton"/>
            </a:endParaRPr>
          </a:p>
        </p:txBody>
      </p:sp>
      <p:pic>
        <p:nvPicPr>
          <p:cNvPr id="499" name="Google Shape;499;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5" name="Shape 155"/>
        <p:cNvGrpSpPr/>
        <p:nvPr/>
      </p:nvGrpSpPr>
      <p:grpSpPr>
        <a:xfrm>
          <a:off x="0" y="0"/>
          <a:ext cx="0" cy="0"/>
          <a:chOff x="0" y="0"/>
          <a:chExt cx="0" cy="0"/>
        </a:xfrm>
      </p:grpSpPr>
      <p:sp>
        <p:nvSpPr>
          <p:cNvPr id="156" name="Google Shape;156;p30"/>
          <p:cNvSpPr/>
          <p:nvPr/>
        </p:nvSpPr>
        <p:spPr>
          <a:xfrm>
            <a:off x="468480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7" name="Google Shape;157;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58" name="Google Shape;158;p30"/>
          <p:cNvSpPr/>
          <p:nvPr/>
        </p:nvSpPr>
        <p:spPr>
          <a:xfrm>
            <a:off x="483662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9" name="Google Shape;159;p30"/>
          <p:cNvCxnSpPr/>
          <p:nvPr/>
        </p:nvCxnSpPr>
        <p:spPr>
          <a:xfrm>
            <a:off x="481905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60" name="Google Shape;160;p30"/>
          <p:cNvCxnSpPr/>
          <p:nvPr/>
        </p:nvCxnSpPr>
        <p:spPr>
          <a:xfrm>
            <a:off x="481905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61" name="Google Shape;161;p30"/>
          <p:cNvCxnSpPr/>
          <p:nvPr/>
        </p:nvCxnSpPr>
        <p:spPr>
          <a:xfrm>
            <a:off x="481905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62" name="Google Shape;162;p30"/>
          <p:cNvCxnSpPr/>
          <p:nvPr/>
        </p:nvCxnSpPr>
        <p:spPr>
          <a:xfrm>
            <a:off x="481905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63" name="Google Shape;163;p30"/>
          <p:cNvPicPr preferRelativeResize="0"/>
          <p:nvPr/>
        </p:nvPicPr>
        <p:blipFill rotWithShape="1">
          <a:blip r:embed="rId4">
            <a:alphaModFix/>
          </a:blip>
          <a:srcRect b="0" l="0" r="0" t="0"/>
          <a:stretch/>
        </p:blipFill>
        <p:spPr>
          <a:xfrm>
            <a:off x="5958938" y="1391289"/>
            <a:ext cx="196500" cy="196500"/>
          </a:xfrm>
          <a:prstGeom prst="rect">
            <a:avLst/>
          </a:prstGeom>
          <a:noFill/>
          <a:ln>
            <a:noFill/>
          </a:ln>
        </p:spPr>
      </p:pic>
      <p:sp>
        <p:nvSpPr>
          <p:cNvPr id="164" name="Google Shape;164;p30"/>
          <p:cNvSpPr/>
          <p:nvPr/>
        </p:nvSpPr>
        <p:spPr>
          <a:xfrm>
            <a:off x="230130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0"/>
          <p:cNvSpPr/>
          <p:nvPr/>
        </p:nvSpPr>
        <p:spPr>
          <a:xfrm>
            <a:off x="245312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6" name="Google Shape;166;p30"/>
          <p:cNvCxnSpPr/>
          <p:nvPr/>
        </p:nvCxnSpPr>
        <p:spPr>
          <a:xfrm>
            <a:off x="243555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67" name="Google Shape;167;p30"/>
          <p:cNvCxnSpPr/>
          <p:nvPr/>
        </p:nvCxnSpPr>
        <p:spPr>
          <a:xfrm>
            <a:off x="243555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68" name="Google Shape;168;p30"/>
          <p:cNvCxnSpPr/>
          <p:nvPr/>
        </p:nvCxnSpPr>
        <p:spPr>
          <a:xfrm>
            <a:off x="243555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69" name="Google Shape;169;p30"/>
          <p:cNvCxnSpPr/>
          <p:nvPr/>
        </p:nvCxnSpPr>
        <p:spPr>
          <a:xfrm>
            <a:off x="243555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70" name="Google Shape;170;p30"/>
          <p:cNvPicPr preferRelativeResize="0"/>
          <p:nvPr/>
        </p:nvPicPr>
        <p:blipFill rotWithShape="1">
          <a:blip r:embed="rId5">
            <a:alphaModFix/>
          </a:blip>
          <a:srcRect b="0" l="0" r="0" t="0"/>
          <a:stretch/>
        </p:blipFill>
        <p:spPr>
          <a:xfrm>
            <a:off x="4024200" y="1391289"/>
            <a:ext cx="196500" cy="196500"/>
          </a:xfrm>
          <a:prstGeom prst="rect">
            <a:avLst/>
          </a:prstGeom>
          <a:noFill/>
          <a:ln>
            <a:noFill/>
          </a:ln>
        </p:spPr>
      </p:pic>
      <p:sp>
        <p:nvSpPr>
          <p:cNvPr id="171" name="Google Shape;171;p30"/>
          <p:cNvSpPr txBox="1"/>
          <p:nvPr/>
        </p:nvSpPr>
        <p:spPr>
          <a:xfrm>
            <a:off x="248400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24</a:t>
            </a:r>
            <a:endParaRPr b="0" i="0" sz="1400" u="none" cap="none" strike="noStrike">
              <a:solidFill>
                <a:srgbClr val="000000"/>
              </a:solidFill>
              <a:latin typeface="Helvetica Neue"/>
              <a:ea typeface="Helvetica Neue"/>
              <a:cs typeface="Helvetica Neue"/>
              <a:sym typeface="Helvetica Neue"/>
            </a:endParaRPr>
          </a:p>
        </p:txBody>
      </p:sp>
      <p:sp>
        <p:nvSpPr>
          <p:cNvPr id="172" name="Google Shape;172;p30"/>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73" name="Google Shape;173;p30"/>
          <p:cNvSpPr txBox="1"/>
          <p:nvPr/>
        </p:nvSpPr>
        <p:spPr>
          <a:xfrm>
            <a:off x="2385625" y="1776350"/>
            <a:ext cx="2157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419" sz="1200" u="none" cap="none" strike="noStrike">
                <a:solidFill>
                  <a:schemeClr val="dk1"/>
                </a:solidFill>
                <a:latin typeface="Helvetica Neue"/>
                <a:ea typeface="Helvetica Neue"/>
                <a:cs typeface="Helvetica Neue"/>
                <a:sym typeface="Helvetica Neue"/>
              </a:rPr>
              <a:t>Playground Avanzado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rPr b="1" i="0" lang="es-419" sz="1200" u="none" cap="none" strike="noStrike">
                <a:solidFill>
                  <a:schemeClr val="dk1"/>
                </a:solidFill>
                <a:latin typeface="Helvetica Neue"/>
                <a:ea typeface="Helvetica Neue"/>
                <a:cs typeface="Helvetica Neue"/>
                <a:sym typeface="Helvetica Neue"/>
              </a:rPr>
              <a:t>(parte III)</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2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chemeClr val="dk1"/>
              </a:solidFill>
              <a:latin typeface="Helvetica Neue"/>
              <a:ea typeface="Helvetica Neue"/>
              <a:cs typeface="Helvetica Neue"/>
              <a:sym typeface="Helvetica Neue"/>
            </a:endParaRPr>
          </a:p>
        </p:txBody>
      </p:sp>
      <p:sp>
        <p:nvSpPr>
          <p:cNvPr id="174" name="Google Shape;174;p30"/>
          <p:cNvSpPr txBox="1"/>
          <p:nvPr/>
        </p:nvSpPr>
        <p:spPr>
          <a:xfrm>
            <a:off x="2769775" y="30130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75" name="Google Shape;175;p30"/>
          <p:cNvSpPr txBox="1"/>
          <p:nvPr/>
        </p:nvSpPr>
        <p:spPr>
          <a:xfrm>
            <a:off x="484620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25</a:t>
            </a:r>
            <a:endParaRPr b="0" i="0" sz="1400" u="none" cap="none" strike="noStrike">
              <a:solidFill>
                <a:srgbClr val="000000"/>
              </a:solidFill>
              <a:latin typeface="Helvetica Neue"/>
              <a:ea typeface="Helvetica Neue"/>
              <a:cs typeface="Helvetica Neue"/>
              <a:sym typeface="Helvetica Neue"/>
            </a:endParaRPr>
          </a:p>
        </p:txBody>
      </p:sp>
      <p:sp>
        <p:nvSpPr>
          <p:cNvPr id="176" name="Google Shape;176;p30"/>
          <p:cNvSpPr txBox="1"/>
          <p:nvPr/>
        </p:nvSpPr>
        <p:spPr>
          <a:xfrm>
            <a:off x="4749463" y="1766500"/>
            <a:ext cx="20022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419" sz="1200" u="none" cap="none" strike="noStrike">
                <a:solidFill>
                  <a:schemeClr val="dk1"/>
                </a:solidFill>
                <a:latin typeface="Helvetica Neue"/>
                <a:ea typeface="Helvetica Neue"/>
                <a:cs typeface="Helvetica Neue"/>
                <a:sym typeface="Helvetica Neue"/>
              </a:rPr>
              <a:t> ¿Ahora qué?</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chemeClr val="dk1"/>
              </a:solidFill>
              <a:latin typeface="Helvetica Neue"/>
              <a:ea typeface="Helvetica Neue"/>
              <a:cs typeface="Helvetica Neue"/>
              <a:sym typeface="Helvetica Neue"/>
            </a:endParaRPr>
          </a:p>
        </p:txBody>
      </p:sp>
      <p:sp>
        <p:nvSpPr>
          <p:cNvPr id="177" name="Google Shape;177;p30"/>
          <p:cNvSpPr txBox="1"/>
          <p:nvPr/>
        </p:nvSpPr>
        <p:spPr>
          <a:xfrm>
            <a:off x="5208175" y="30130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78" name="Google Shape;178;p30"/>
          <p:cNvSpPr txBox="1"/>
          <p:nvPr/>
        </p:nvSpPr>
        <p:spPr>
          <a:xfrm>
            <a:off x="2831100" y="2545563"/>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419" sz="700" u="none" cap="none" strike="noStrike">
                <a:solidFill>
                  <a:schemeClr val="dk1"/>
                </a:solidFill>
                <a:latin typeface="Helvetica Neue"/>
                <a:ea typeface="Helvetica Neue"/>
                <a:cs typeface="Helvetica Neue"/>
                <a:sym typeface="Helvetica Neue"/>
              </a:rPr>
              <a:t>DOCUMENTOS CASOS DE PRUEBAS</a:t>
            </a:r>
            <a:endParaRPr b="0" i="0" sz="7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800" u="none" cap="none" strike="noStrike">
              <a:solidFill>
                <a:srgbClr val="000000"/>
              </a:solidFill>
              <a:latin typeface="Helvetica Neue"/>
              <a:ea typeface="Helvetica Neue"/>
              <a:cs typeface="Helvetica Neue"/>
              <a:sym typeface="Helvetica Neue"/>
            </a:endParaRPr>
          </a:p>
        </p:txBody>
      </p:sp>
      <p:sp>
        <p:nvSpPr>
          <p:cNvPr id="179" name="Google Shape;179;p30"/>
          <p:cNvSpPr txBox="1"/>
          <p:nvPr/>
        </p:nvSpPr>
        <p:spPr>
          <a:xfrm>
            <a:off x="2769775" y="3047100"/>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Helvetica Neue"/>
              <a:ea typeface="Helvetica Neue"/>
              <a:cs typeface="Helvetica Neue"/>
              <a:sym typeface="Helvetica Neue"/>
            </a:endParaRPr>
          </a:p>
        </p:txBody>
      </p:sp>
      <p:pic>
        <p:nvPicPr>
          <p:cNvPr id="180" name="Google Shape;180;p30"/>
          <p:cNvPicPr preferRelativeResize="0"/>
          <p:nvPr/>
        </p:nvPicPr>
        <p:blipFill rotWithShape="1">
          <a:blip r:embed="rId6">
            <a:alphaModFix/>
          </a:blip>
          <a:srcRect b="0" l="0" r="0" t="0"/>
          <a:stretch/>
        </p:blipFill>
        <p:spPr>
          <a:xfrm>
            <a:off x="2453125" y="2533748"/>
            <a:ext cx="307150" cy="307150"/>
          </a:xfrm>
          <a:prstGeom prst="rect">
            <a:avLst/>
          </a:prstGeom>
          <a:noFill/>
          <a:ln>
            <a:noFill/>
          </a:ln>
        </p:spPr>
      </p:pic>
      <p:pic>
        <p:nvPicPr>
          <p:cNvPr id="181" name="Google Shape;181;p30"/>
          <p:cNvPicPr preferRelativeResize="0"/>
          <p:nvPr/>
        </p:nvPicPr>
        <p:blipFill rotWithShape="1">
          <a:blip r:embed="rId7">
            <a:alphaModFix/>
          </a:blip>
          <a:srcRect b="0" l="0" r="0" t="0"/>
          <a:stretch/>
        </p:blipFill>
        <p:spPr>
          <a:xfrm>
            <a:off x="2453125" y="3463650"/>
            <a:ext cx="307150" cy="307150"/>
          </a:xfrm>
          <a:prstGeom prst="rect">
            <a:avLst/>
          </a:prstGeom>
          <a:noFill/>
          <a:ln>
            <a:noFill/>
          </a:ln>
        </p:spPr>
      </p:pic>
      <p:sp>
        <p:nvSpPr>
          <p:cNvPr id="182" name="Google Shape;182;p30"/>
          <p:cNvSpPr txBox="1"/>
          <p:nvPr/>
        </p:nvSpPr>
        <p:spPr>
          <a:xfrm>
            <a:off x="2831100" y="3465688"/>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chemeClr val="dk1"/>
                </a:solidFill>
                <a:latin typeface="Helvetica Neue"/>
                <a:ea typeface="Helvetica Neue"/>
                <a:cs typeface="Helvetica Neue"/>
                <a:sym typeface="Helvetica Neue"/>
              </a:rPr>
              <a:t>EDICIÓN DE USUARIO</a:t>
            </a:r>
            <a:endParaRPr b="0" i="0" sz="700" u="none" cap="none" strike="noStrike">
              <a:solidFill>
                <a:schemeClr val="dk1"/>
              </a:solidFill>
              <a:latin typeface="Helvetica Neue"/>
              <a:ea typeface="Helvetica Neue"/>
              <a:cs typeface="Helvetica Neue"/>
              <a:sym typeface="Helvetica Neue"/>
            </a:endParaRPr>
          </a:p>
        </p:txBody>
      </p:sp>
      <p:pic>
        <p:nvPicPr>
          <p:cNvPr id="183" name="Google Shape;183;p30"/>
          <p:cNvPicPr preferRelativeResize="0"/>
          <p:nvPr/>
        </p:nvPicPr>
        <p:blipFill rotWithShape="1">
          <a:blip r:embed="rId8">
            <a:alphaModFix/>
          </a:blip>
          <a:srcRect b="0" l="0" r="0" t="0"/>
          <a:stretch/>
        </p:blipFill>
        <p:spPr>
          <a:xfrm>
            <a:off x="2453125" y="3000648"/>
            <a:ext cx="307150" cy="307150"/>
          </a:xfrm>
          <a:prstGeom prst="rect">
            <a:avLst/>
          </a:prstGeom>
          <a:noFill/>
          <a:ln>
            <a:noFill/>
          </a:ln>
        </p:spPr>
      </p:pic>
      <p:sp>
        <p:nvSpPr>
          <p:cNvPr id="184" name="Google Shape;184;p30"/>
          <p:cNvSpPr txBox="1"/>
          <p:nvPr/>
        </p:nvSpPr>
        <p:spPr>
          <a:xfrm>
            <a:off x="2831100" y="3007950"/>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chemeClr val="dk1"/>
                </a:solidFill>
                <a:latin typeface="Helvetica Neue"/>
                <a:ea typeface="Helvetica Neue"/>
                <a:cs typeface="Helvetica Neue"/>
                <a:sym typeface="Helvetica Neue"/>
              </a:rPr>
              <a:t>AGREGAR UNA IMÁGEN</a:t>
            </a:r>
            <a:endParaRPr b="0" i="0" sz="700" u="none" cap="none" strike="noStrike">
              <a:solidFill>
                <a:schemeClr val="dk1"/>
              </a:solidFill>
              <a:latin typeface="Helvetica Neue"/>
              <a:ea typeface="Helvetica Neue"/>
              <a:cs typeface="Helvetica Neue"/>
              <a:sym typeface="Helvetica Neue"/>
            </a:endParaRPr>
          </a:p>
        </p:txBody>
      </p:sp>
      <p:pic>
        <p:nvPicPr>
          <p:cNvPr id="185" name="Google Shape;185;p30"/>
          <p:cNvPicPr preferRelativeResize="0"/>
          <p:nvPr/>
        </p:nvPicPr>
        <p:blipFill rotWithShape="1">
          <a:blip r:embed="rId9">
            <a:alphaModFix/>
          </a:blip>
          <a:srcRect b="0" l="0" r="0" t="0"/>
          <a:stretch/>
        </p:blipFill>
        <p:spPr>
          <a:xfrm>
            <a:off x="2453125" y="3843825"/>
            <a:ext cx="307150" cy="307150"/>
          </a:xfrm>
          <a:prstGeom prst="rect">
            <a:avLst/>
          </a:prstGeom>
          <a:noFill/>
          <a:ln>
            <a:noFill/>
          </a:ln>
        </p:spPr>
      </p:pic>
      <p:sp>
        <p:nvSpPr>
          <p:cNvPr id="186" name="Google Shape;186;p30"/>
          <p:cNvSpPr txBox="1"/>
          <p:nvPr/>
        </p:nvSpPr>
        <p:spPr>
          <a:xfrm>
            <a:off x="2904650" y="384382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chemeClr val="dk1"/>
                </a:solidFill>
                <a:latin typeface="Helvetica Neue"/>
                <a:ea typeface="Helvetica Neue"/>
                <a:cs typeface="Helvetica Neue"/>
                <a:sym typeface="Helvetica Neue"/>
              </a:rPr>
              <a:t>UNI TEST</a:t>
            </a:r>
            <a:endParaRPr b="0" i="0" sz="700" u="none" cap="none" strike="noStrike">
              <a:solidFill>
                <a:schemeClr val="dk1"/>
              </a:solidFill>
              <a:latin typeface="Helvetica Neue"/>
              <a:ea typeface="Helvetica Neue"/>
              <a:cs typeface="Helvetica Neue"/>
              <a:sym typeface="Helvetica Neue"/>
            </a:endParaRPr>
          </a:p>
        </p:txBody>
      </p:sp>
      <p:pic>
        <p:nvPicPr>
          <p:cNvPr id="187" name="Google Shape;187;p30"/>
          <p:cNvPicPr preferRelativeResize="0"/>
          <p:nvPr/>
        </p:nvPicPr>
        <p:blipFill rotWithShape="1">
          <a:blip r:embed="rId10">
            <a:alphaModFix/>
          </a:blip>
          <a:srcRect b="0" l="0" r="0" t="0"/>
          <a:stretch/>
        </p:blipFill>
        <p:spPr>
          <a:xfrm>
            <a:off x="4836637" y="2961295"/>
            <a:ext cx="367500" cy="367500"/>
          </a:xfrm>
          <a:prstGeom prst="rect">
            <a:avLst/>
          </a:prstGeom>
          <a:noFill/>
          <a:ln>
            <a:noFill/>
          </a:ln>
        </p:spPr>
      </p:pic>
      <p:sp>
        <p:nvSpPr>
          <p:cNvPr id="188" name="Google Shape;188;p30"/>
          <p:cNvSpPr txBox="1"/>
          <p:nvPr/>
        </p:nvSpPr>
        <p:spPr>
          <a:xfrm>
            <a:off x="5208181" y="3050775"/>
            <a:ext cx="1448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chemeClr val="dk1"/>
                </a:solidFill>
                <a:latin typeface="Helvetica Neue"/>
                <a:ea typeface="Helvetica Neue"/>
                <a:cs typeface="Helvetica Neue"/>
                <a:sym typeface="Helvetica Neue"/>
              </a:rPr>
              <a:t>ENTREGA FINAL </a:t>
            </a:r>
            <a:endParaRPr b="0" i="0" sz="700" u="none" cap="none" strike="noStrike">
              <a:solidFill>
                <a:schemeClr val="dk1"/>
              </a:solidFill>
              <a:latin typeface="Helvetica Neue"/>
              <a:ea typeface="Helvetica Neue"/>
              <a:cs typeface="Helvetica Neue"/>
              <a:sym typeface="Helvetica Neue"/>
            </a:endParaRPr>
          </a:p>
        </p:txBody>
      </p:sp>
      <p:pic>
        <p:nvPicPr>
          <p:cNvPr id="189" name="Google Shape;189;p30"/>
          <p:cNvPicPr preferRelativeResize="0"/>
          <p:nvPr/>
        </p:nvPicPr>
        <p:blipFill rotWithShape="1">
          <a:blip r:embed="rId11">
            <a:alphaModFix/>
          </a:blip>
          <a:srcRect b="0" l="0" r="0" t="0"/>
          <a:stretch/>
        </p:blipFill>
        <p:spPr>
          <a:xfrm>
            <a:off x="4866800" y="2535375"/>
            <a:ext cx="307150" cy="303882"/>
          </a:xfrm>
          <a:prstGeom prst="rect">
            <a:avLst/>
          </a:prstGeom>
          <a:noFill/>
          <a:ln>
            <a:noFill/>
          </a:ln>
        </p:spPr>
      </p:pic>
      <p:sp>
        <p:nvSpPr>
          <p:cNvPr id="190" name="Google Shape;190;p30"/>
          <p:cNvSpPr txBox="1"/>
          <p:nvPr/>
        </p:nvSpPr>
        <p:spPr>
          <a:xfrm>
            <a:off x="5173956" y="2602275"/>
            <a:ext cx="13896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chemeClr val="dk1"/>
                </a:solidFill>
                <a:latin typeface="Helvetica Neue"/>
                <a:ea typeface="Helvetica Neue"/>
                <a:cs typeface="Helvetica Neue"/>
                <a:sym typeface="Helvetica Neue"/>
              </a:rPr>
              <a:t>PLAYGROUND AVANZADO</a:t>
            </a:r>
            <a:endParaRPr b="0" i="0" sz="7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66"/>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505" name="Google Shape;505;p66"/>
          <p:cNvSpPr txBox="1"/>
          <p:nvPr/>
        </p:nvSpPr>
        <p:spPr>
          <a:xfrm>
            <a:off x="4787971" y="691450"/>
            <a:ext cx="410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Explotación de datos</a:t>
            </a:r>
            <a:endParaRPr b="0" i="1" sz="3500" u="none" cap="none" strike="noStrike">
              <a:solidFill>
                <a:srgbClr val="000000"/>
              </a:solidFill>
              <a:latin typeface="Anton"/>
              <a:ea typeface="Anton"/>
              <a:cs typeface="Anton"/>
              <a:sym typeface="Anton"/>
            </a:endParaRPr>
          </a:p>
        </p:txBody>
      </p:sp>
      <p:sp>
        <p:nvSpPr>
          <p:cNvPr id="506" name="Google Shape;506;p66"/>
          <p:cNvSpPr txBox="1"/>
          <p:nvPr/>
        </p:nvSpPr>
        <p:spPr>
          <a:xfrm>
            <a:off x="5318963" y="1908475"/>
            <a:ext cx="3039000" cy="1392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Python tiene un gran poder de cómputo para manejar grandes volúmenes de datos, tiene varias librerías asociadas, recomendamos empezar por Pandas.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400" u="none" cap="none" strike="noStrike">
              <a:solidFill>
                <a:schemeClr val="dk1"/>
              </a:solidFill>
              <a:highlight>
                <a:schemeClr val="lt1"/>
              </a:highlight>
              <a:latin typeface="Helvetica Neue"/>
              <a:ea typeface="Helvetica Neue"/>
              <a:cs typeface="Helvetica Neue"/>
              <a:sym typeface="Helvetica Neue"/>
            </a:endParaRPr>
          </a:p>
        </p:txBody>
      </p:sp>
      <p:pic>
        <p:nvPicPr>
          <p:cNvPr id="507" name="Google Shape;507;p66"/>
          <p:cNvPicPr preferRelativeResize="0"/>
          <p:nvPr/>
        </p:nvPicPr>
        <p:blipFill rotWithShape="1">
          <a:blip r:embed="rId4">
            <a:alphaModFix/>
          </a:blip>
          <a:srcRect b="0" l="0" r="0" t="0"/>
          <a:stretch/>
        </p:blipFill>
        <p:spPr>
          <a:xfrm>
            <a:off x="0" y="50175"/>
            <a:ext cx="4478575" cy="5093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511" name="Shape 511"/>
        <p:cNvGrpSpPr/>
        <p:nvPr/>
      </p:nvGrpSpPr>
      <p:grpSpPr>
        <a:xfrm>
          <a:off x="0" y="0"/>
          <a:ext cx="0" cy="0"/>
          <a:chOff x="0" y="0"/>
          <a:chExt cx="0" cy="0"/>
        </a:xfrm>
      </p:grpSpPr>
      <p:sp>
        <p:nvSpPr>
          <p:cNvPr id="512" name="Google Shape;512;p67"/>
          <p:cNvSpPr txBox="1"/>
          <p:nvPr/>
        </p:nvSpPr>
        <p:spPr>
          <a:xfrm>
            <a:off x="1398000" y="20754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MEJORAR LA ESTÉTICA</a:t>
            </a:r>
            <a:endParaRPr b="0" i="1" sz="3700" u="none" cap="none" strike="noStrike">
              <a:solidFill>
                <a:srgbClr val="121212"/>
              </a:solidFill>
              <a:latin typeface="Anton"/>
              <a:ea typeface="Anton"/>
              <a:cs typeface="Anton"/>
              <a:sym typeface="Anton"/>
            </a:endParaRPr>
          </a:p>
        </p:txBody>
      </p:sp>
      <p:pic>
        <p:nvPicPr>
          <p:cNvPr id="513" name="Google Shape;513;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68"/>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519" name="Google Shape;519;p68"/>
          <p:cNvSpPr txBox="1"/>
          <p:nvPr/>
        </p:nvSpPr>
        <p:spPr>
          <a:xfrm>
            <a:off x="2484446" y="469050"/>
            <a:ext cx="410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Mejorar la estética </a:t>
            </a:r>
            <a:endParaRPr b="0" i="1" sz="3500" u="none" cap="none" strike="noStrike">
              <a:solidFill>
                <a:srgbClr val="000000"/>
              </a:solidFill>
              <a:latin typeface="Anton"/>
              <a:ea typeface="Anton"/>
              <a:cs typeface="Anton"/>
              <a:sym typeface="Anton"/>
            </a:endParaRPr>
          </a:p>
        </p:txBody>
      </p:sp>
      <p:sp>
        <p:nvSpPr>
          <p:cNvPr id="520" name="Google Shape;520;p68"/>
          <p:cNvSpPr txBox="1"/>
          <p:nvPr/>
        </p:nvSpPr>
        <p:spPr>
          <a:xfrm>
            <a:off x="282925" y="1422075"/>
            <a:ext cx="8545800" cy="965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Hemos realizado un proyecto web muy funcional y útil, pero jamás nos fijamos en lo mal que se veía. Para mejorar todo su aspecto es fundamental conocer más sobre HTML, incorporar CSS y en menor medida JS y SASS.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En el siguiente curso de CoderHouse pueden ver todos esos temas: </a:t>
            </a:r>
            <a:r>
              <a:rPr b="0" i="0" lang="es-419" sz="1800" u="sng" cap="none" strike="noStrike">
                <a:solidFill>
                  <a:schemeClr val="hlink"/>
                </a:solidFill>
                <a:highlight>
                  <a:schemeClr val="lt1"/>
                </a:highlight>
                <a:latin typeface="Helvetica Neue Light"/>
                <a:ea typeface="Helvetica Neue Light"/>
                <a:cs typeface="Helvetica Neue Light"/>
                <a:sym typeface="Helvetica Neue Light"/>
                <a:hlinkClick r:id="rId4"/>
              </a:rPr>
              <a:t>Desarrollo WEB</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521" name="Google Shape;521;p68"/>
          <p:cNvPicPr preferRelativeResize="0"/>
          <p:nvPr/>
        </p:nvPicPr>
        <p:blipFill rotWithShape="1">
          <a:blip r:embed="rId5">
            <a:alphaModFix/>
          </a:blip>
          <a:srcRect b="0" l="0" r="0" t="0"/>
          <a:stretch/>
        </p:blipFill>
        <p:spPr>
          <a:xfrm>
            <a:off x="3333952" y="3573875"/>
            <a:ext cx="2476075" cy="1392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525" name="Shape 525"/>
        <p:cNvGrpSpPr/>
        <p:nvPr/>
      </p:nvGrpSpPr>
      <p:grpSpPr>
        <a:xfrm>
          <a:off x="0" y="0"/>
          <a:ext cx="0" cy="0"/>
          <a:chOff x="0" y="0"/>
          <a:chExt cx="0" cy="0"/>
        </a:xfrm>
      </p:grpSpPr>
      <p:sp>
        <p:nvSpPr>
          <p:cNvPr id="526" name="Google Shape;526;p69"/>
          <p:cNvSpPr txBox="1"/>
          <p:nvPr/>
        </p:nvSpPr>
        <p:spPr>
          <a:xfrm>
            <a:off x="1398000" y="20754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OPTIMIZAR BASE DE DATOS</a:t>
            </a:r>
            <a:endParaRPr b="0" i="1" sz="3700" u="none" cap="none" strike="noStrike">
              <a:solidFill>
                <a:srgbClr val="121212"/>
              </a:solidFill>
              <a:latin typeface="Anton"/>
              <a:ea typeface="Anton"/>
              <a:cs typeface="Anton"/>
              <a:sym typeface="Anton"/>
            </a:endParaRPr>
          </a:p>
        </p:txBody>
      </p:sp>
      <p:pic>
        <p:nvPicPr>
          <p:cNvPr id="527" name="Google Shape;527;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70"/>
          <p:cNvPicPr preferRelativeResize="0"/>
          <p:nvPr/>
        </p:nvPicPr>
        <p:blipFill rotWithShape="1">
          <a:blip r:embed="rId3">
            <a:alphaModFix/>
          </a:blip>
          <a:srcRect b="0" l="0" r="0" t="0"/>
          <a:stretch/>
        </p:blipFill>
        <p:spPr>
          <a:xfrm>
            <a:off x="7862400" y="4702375"/>
            <a:ext cx="1186526" cy="330675"/>
          </a:xfrm>
          <a:prstGeom prst="rect">
            <a:avLst/>
          </a:prstGeom>
          <a:noFill/>
          <a:ln>
            <a:noFill/>
          </a:ln>
        </p:spPr>
      </p:pic>
      <p:sp>
        <p:nvSpPr>
          <p:cNvPr id="533" name="Google Shape;533;p70"/>
          <p:cNvSpPr txBox="1"/>
          <p:nvPr/>
        </p:nvSpPr>
        <p:spPr>
          <a:xfrm>
            <a:off x="2302350" y="389750"/>
            <a:ext cx="4976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Optimizar Base de datos</a:t>
            </a:r>
            <a:endParaRPr b="0" i="1" sz="3500" u="none" cap="none" strike="noStrike">
              <a:solidFill>
                <a:srgbClr val="000000"/>
              </a:solidFill>
              <a:latin typeface="Anton"/>
              <a:ea typeface="Anton"/>
              <a:cs typeface="Anton"/>
              <a:sym typeface="Anton"/>
            </a:endParaRPr>
          </a:p>
        </p:txBody>
      </p:sp>
      <p:sp>
        <p:nvSpPr>
          <p:cNvPr id="534" name="Google Shape;534;p70"/>
          <p:cNvSpPr txBox="1"/>
          <p:nvPr/>
        </p:nvSpPr>
        <p:spPr>
          <a:xfrm>
            <a:off x="1026750" y="1648350"/>
            <a:ext cx="7527900" cy="923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Si quieren seguir trabajando con Python y Django verán que </a:t>
            </a:r>
            <a:r>
              <a:rPr b="0" i="0" lang="es-419" sz="1800" u="none" cap="none" strike="noStrike">
                <a:solidFill>
                  <a:srgbClr val="202124"/>
                </a:solidFill>
                <a:highlight>
                  <a:schemeClr val="lt1"/>
                </a:highlight>
                <a:latin typeface="Helvetica Neue Light"/>
                <a:ea typeface="Helvetica Neue Light"/>
                <a:cs typeface="Helvetica Neue Light"/>
                <a:sym typeface="Helvetica Neue Light"/>
              </a:rPr>
              <a:t>SQLite</a:t>
            </a:r>
            <a:r>
              <a:rPr b="0" i="0" lang="es-419" sz="1800" u="none" cap="none" strike="noStrike">
                <a:solidFill>
                  <a:srgbClr val="202124"/>
                </a:solidFill>
                <a:highlight>
                  <a:srgbClr val="FFFFFF"/>
                </a:highlight>
                <a:latin typeface="Helvetica Neue Light"/>
                <a:ea typeface="Helvetica Neue Light"/>
                <a:cs typeface="Helvetica Neue Light"/>
                <a:sym typeface="Helvetica Neue Light"/>
              </a:rPr>
              <a:t> </a:t>
            </a:r>
            <a:r>
              <a:rPr b="0" i="0" lang="es-419" sz="1800" u="none" cap="none" strike="noStrike">
                <a:solidFill>
                  <a:schemeClr val="dk1"/>
                </a:solidFill>
                <a:latin typeface="Helvetica Neue Light"/>
                <a:ea typeface="Helvetica Neue Light"/>
                <a:cs typeface="Helvetica Neue Light"/>
                <a:sym typeface="Helvetica Neue Light"/>
              </a:rPr>
              <a:t>es ideal para aprender, pero su performance y estabilidad es muy baja, se recomienda pasar a PostgreSQL.</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4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0" i="0" sz="1400" u="none" cap="none" strike="noStrike">
              <a:solidFill>
                <a:schemeClr val="dk1"/>
              </a:solidFill>
              <a:highlight>
                <a:schemeClr val="lt1"/>
              </a:highlight>
              <a:latin typeface="Helvetica Neue"/>
              <a:ea typeface="Helvetica Neue"/>
              <a:cs typeface="Helvetica Neue"/>
              <a:sym typeface="Helvetica Neue"/>
            </a:endParaRPr>
          </a:p>
        </p:txBody>
      </p:sp>
      <p:pic>
        <p:nvPicPr>
          <p:cNvPr id="535" name="Google Shape;535;p70"/>
          <p:cNvPicPr preferRelativeResize="0"/>
          <p:nvPr/>
        </p:nvPicPr>
        <p:blipFill rotWithShape="1">
          <a:blip r:embed="rId4">
            <a:alphaModFix/>
          </a:blip>
          <a:srcRect b="0" l="0" r="0" t="0"/>
          <a:stretch/>
        </p:blipFill>
        <p:spPr>
          <a:xfrm>
            <a:off x="3800475" y="3218950"/>
            <a:ext cx="1980450" cy="1483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71"/>
          <p:cNvPicPr preferRelativeResize="0"/>
          <p:nvPr/>
        </p:nvPicPr>
        <p:blipFill rotWithShape="1">
          <a:blip r:embed="rId3">
            <a:alphaModFix/>
          </a:blip>
          <a:srcRect b="0" l="0" r="0" t="0"/>
          <a:stretch/>
        </p:blipFill>
        <p:spPr>
          <a:xfrm>
            <a:off x="7862400" y="4702375"/>
            <a:ext cx="1186526" cy="330675"/>
          </a:xfrm>
          <a:prstGeom prst="rect">
            <a:avLst/>
          </a:prstGeom>
          <a:noFill/>
          <a:ln>
            <a:noFill/>
          </a:ln>
        </p:spPr>
      </p:pic>
      <p:sp>
        <p:nvSpPr>
          <p:cNvPr id="541" name="Google Shape;541;p71"/>
          <p:cNvSpPr txBox="1"/>
          <p:nvPr/>
        </p:nvSpPr>
        <p:spPr>
          <a:xfrm>
            <a:off x="808050" y="1263450"/>
            <a:ext cx="7527900" cy="2616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PostgreSQL es</a:t>
            </a: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 un sistema de base de datos relacional de alta disponibilidad. Es capaz de funcionar de manera estable en el servidor y, por lo tanto, resulta robusto, una de las principales características que buscan las empresas. Además, es consistente y tolerante a fallos. Es compatible con el modelo relacional, ya que asegura siempre su integridad referencial.</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5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4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0" i="0" sz="1400" u="none" cap="none" strike="noStrike">
              <a:solidFill>
                <a:schemeClr val="dk1"/>
              </a:solidFill>
              <a:highlight>
                <a:schemeClr val="lt1"/>
              </a:highlight>
              <a:latin typeface="Helvetica Neue"/>
              <a:ea typeface="Helvetica Neue"/>
              <a:cs typeface="Helvetica Neue"/>
              <a:sym typeface="Helvetica Neue"/>
            </a:endParaRPr>
          </a:p>
        </p:txBody>
      </p:sp>
      <p:pic>
        <p:nvPicPr>
          <p:cNvPr id="542" name="Google Shape;542;p71"/>
          <p:cNvPicPr preferRelativeResize="0"/>
          <p:nvPr/>
        </p:nvPicPr>
        <p:blipFill rotWithShape="1">
          <a:blip r:embed="rId4">
            <a:alphaModFix/>
          </a:blip>
          <a:srcRect b="0" l="0" r="0" t="0"/>
          <a:stretch/>
        </p:blipFill>
        <p:spPr>
          <a:xfrm>
            <a:off x="7862400" y="829200"/>
            <a:ext cx="891825" cy="891825"/>
          </a:xfrm>
          <a:prstGeom prst="rect">
            <a:avLst/>
          </a:prstGeom>
          <a:noFill/>
          <a:ln>
            <a:noFill/>
          </a:ln>
        </p:spPr>
      </p:pic>
      <p:sp>
        <p:nvSpPr>
          <p:cNvPr id="543" name="Google Shape;543;p71"/>
          <p:cNvSpPr txBox="1"/>
          <p:nvPr/>
        </p:nvSpPr>
        <p:spPr>
          <a:xfrm>
            <a:off x="2302350" y="389750"/>
            <a:ext cx="4976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Optimizar Base de datos</a:t>
            </a:r>
            <a:endParaRPr b="0" i="1" sz="3500" u="none" cap="none" strike="noStrike">
              <a:solidFill>
                <a:srgbClr val="000000"/>
              </a:solidFill>
              <a:latin typeface="Anton"/>
              <a:ea typeface="Anton"/>
              <a:cs typeface="Anton"/>
              <a:sym typeface="Ant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72"/>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549" name="Google Shape;549;p72"/>
          <p:cNvSpPr txBox="1"/>
          <p:nvPr/>
        </p:nvSpPr>
        <p:spPr>
          <a:xfrm>
            <a:off x="808050" y="1536188"/>
            <a:ext cx="7527900" cy="923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De forma más general se puede estudiar </a:t>
            </a: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mySQL</a:t>
            </a:r>
            <a:r>
              <a:rPr b="0" i="0" lang="es-419" sz="1800" u="none" cap="none" strike="noStrike">
                <a:solidFill>
                  <a:schemeClr val="dk1"/>
                </a:solidFill>
                <a:latin typeface="Helvetica Neue Light"/>
                <a:ea typeface="Helvetica Neue Light"/>
                <a:cs typeface="Helvetica Neue Light"/>
                <a:sym typeface="Helvetica Neue Light"/>
              </a:rPr>
              <a:t>  que es ideal para proyectos pequeñas y adaptable a cualquier lenguaje Backend.</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rPr b="0" i="0" lang="es-419" sz="1900" u="none" cap="none" strike="noStrike">
                <a:solidFill>
                  <a:schemeClr val="dk1"/>
                </a:solidFill>
                <a:latin typeface="Helvetica Neue Light"/>
                <a:ea typeface="Helvetica Neue Light"/>
                <a:cs typeface="Helvetica Neue Light"/>
                <a:sym typeface="Helvetica Neue Light"/>
              </a:rPr>
              <a:t>     Por ejemplo en este curso de CoderHouse: </a:t>
            </a:r>
            <a:r>
              <a:rPr b="0" i="0" lang="es-419" sz="1900" u="sng" cap="none" strike="noStrike">
                <a:solidFill>
                  <a:schemeClr val="hlink"/>
                </a:solidFill>
                <a:latin typeface="Helvetica Neue Light"/>
                <a:ea typeface="Helvetica Neue Light"/>
                <a:cs typeface="Helvetica Neue Light"/>
                <a:sym typeface="Helvetica Neue Light"/>
                <a:hlinkClick r:id="rId4"/>
              </a:rPr>
              <a:t>SQL</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5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4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0" i="0" sz="1400" u="none" cap="none" strike="noStrike">
              <a:solidFill>
                <a:schemeClr val="dk1"/>
              </a:solidFill>
              <a:highlight>
                <a:schemeClr val="lt1"/>
              </a:highlight>
              <a:latin typeface="Helvetica Neue"/>
              <a:ea typeface="Helvetica Neue"/>
              <a:cs typeface="Helvetica Neue"/>
              <a:sym typeface="Helvetica Neue"/>
            </a:endParaRPr>
          </a:p>
        </p:txBody>
      </p:sp>
      <p:pic>
        <p:nvPicPr>
          <p:cNvPr id="550" name="Google Shape;550;p72"/>
          <p:cNvPicPr preferRelativeResize="0"/>
          <p:nvPr/>
        </p:nvPicPr>
        <p:blipFill rotWithShape="1">
          <a:blip r:embed="rId5">
            <a:alphaModFix/>
          </a:blip>
          <a:srcRect b="0" l="0" r="0" t="0"/>
          <a:stretch/>
        </p:blipFill>
        <p:spPr>
          <a:xfrm>
            <a:off x="3335900" y="3575950"/>
            <a:ext cx="2571750" cy="1356125"/>
          </a:xfrm>
          <a:prstGeom prst="rect">
            <a:avLst/>
          </a:prstGeom>
          <a:noFill/>
          <a:ln>
            <a:noFill/>
          </a:ln>
        </p:spPr>
      </p:pic>
      <p:pic>
        <p:nvPicPr>
          <p:cNvPr id="551" name="Google Shape;551;p72"/>
          <p:cNvPicPr preferRelativeResize="0"/>
          <p:nvPr/>
        </p:nvPicPr>
        <p:blipFill rotWithShape="1">
          <a:blip r:embed="rId6">
            <a:alphaModFix/>
          </a:blip>
          <a:srcRect b="0" l="0" r="0" t="0"/>
          <a:stretch/>
        </p:blipFill>
        <p:spPr>
          <a:xfrm>
            <a:off x="1211825" y="3057825"/>
            <a:ext cx="958575" cy="736300"/>
          </a:xfrm>
          <a:prstGeom prst="rect">
            <a:avLst/>
          </a:prstGeom>
          <a:noFill/>
          <a:ln>
            <a:noFill/>
          </a:ln>
        </p:spPr>
      </p:pic>
      <p:sp>
        <p:nvSpPr>
          <p:cNvPr id="552" name="Google Shape;552;p72"/>
          <p:cNvSpPr txBox="1"/>
          <p:nvPr/>
        </p:nvSpPr>
        <p:spPr>
          <a:xfrm>
            <a:off x="2302350" y="389750"/>
            <a:ext cx="4976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Optimizar Base de datos</a:t>
            </a:r>
            <a:endParaRPr b="0" i="1" sz="3500" u="none" cap="none" strike="noStrike">
              <a:solidFill>
                <a:srgbClr val="000000"/>
              </a:solidFill>
              <a:latin typeface="Anton"/>
              <a:ea typeface="Anton"/>
              <a:cs typeface="Anton"/>
              <a:sym typeface="Anto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56" name="Shape 556"/>
        <p:cNvGrpSpPr/>
        <p:nvPr/>
      </p:nvGrpSpPr>
      <p:grpSpPr>
        <a:xfrm>
          <a:off x="0" y="0"/>
          <a:ext cx="0" cy="0"/>
          <a:chOff x="0" y="0"/>
          <a:chExt cx="0" cy="0"/>
        </a:xfrm>
      </p:grpSpPr>
      <p:pic>
        <p:nvPicPr>
          <p:cNvPr id="557" name="Google Shape;557;p73"/>
          <p:cNvPicPr preferRelativeResize="0"/>
          <p:nvPr/>
        </p:nvPicPr>
        <p:blipFill rotWithShape="1">
          <a:blip r:embed="rId3">
            <a:alphaModFix/>
          </a:blip>
          <a:srcRect b="0" l="0" r="0" t="0"/>
          <a:stretch/>
        </p:blipFill>
        <p:spPr>
          <a:xfrm>
            <a:off x="0" y="0"/>
            <a:ext cx="9143976" cy="5143500"/>
          </a:xfrm>
          <a:prstGeom prst="rect">
            <a:avLst/>
          </a:prstGeom>
          <a:noFill/>
          <a:ln>
            <a:noFill/>
          </a:ln>
        </p:spPr>
      </p:pic>
      <p:sp>
        <p:nvSpPr>
          <p:cNvPr id="558" name="Google Shape;558;p73"/>
          <p:cNvSpPr txBox="1"/>
          <p:nvPr/>
        </p:nvSpPr>
        <p:spPr>
          <a:xfrm>
            <a:off x="1922625" y="2077200"/>
            <a:ext cx="5404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highlight>
                  <a:srgbClr val="3DFFBC"/>
                </a:highlight>
                <a:latin typeface="Anton"/>
                <a:ea typeface="Anton"/>
                <a:cs typeface="Anton"/>
                <a:sym typeface="Anton"/>
              </a:rPr>
              <a:t>RECOMENDACIONES FINALES</a:t>
            </a:r>
            <a:endParaRPr b="0" i="1" sz="3600" u="none" cap="none" strike="noStrike">
              <a:solidFill>
                <a:srgbClr val="000000"/>
              </a:solidFill>
              <a:highlight>
                <a:srgbClr val="3DFFBC"/>
              </a:highlight>
              <a:latin typeface="Anton"/>
              <a:ea typeface="Anton"/>
              <a:cs typeface="Anton"/>
              <a:sym typeface="Anto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2" name="Shape 562"/>
        <p:cNvGrpSpPr/>
        <p:nvPr/>
      </p:nvGrpSpPr>
      <p:grpSpPr>
        <a:xfrm>
          <a:off x="0" y="0"/>
          <a:ext cx="0" cy="0"/>
          <a:chOff x="0" y="0"/>
          <a:chExt cx="0" cy="0"/>
        </a:xfrm>
      </p:grpSpPr>
      <p:pic>
        <p:nvPicPr>
          <p:cNvPr id="563" name="Google Shape;563;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64" name="Google Shape;564;p74"/>
          <p:cNvSpPr/>
          <p:nvPr/>
        </p:nvSpPr>
        <p:spPr>
          <a:xfrm>
            <a:off x="532025" y="40067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74"/>
          <p:cNvSpPr txBox="1"/>
          <p:nvPr>
            <p:ph type="ctrTitle"/>
          </p:nvPr>
        </p:nvSpPr>
        <p:spPr>
          <a:xfrm>
            <a:off x="890125" y="670400"/>
            <a:ext cx="8568000" cy="724800"/>
          </a:xfrm>
          <a:prstGeom prst="rect">
            <a:avLst/>
          </a:prstGeom>
          <a:noFill/>
          <a:ln>
            <a:noFill/>
          </a:ln>
        </p:spPr>
        <p:txBody>
          <a:bodyPr anchorCtr="0" anchor="b"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i="1" lang="es-419" sz="3600">
                <a:latin typeface="Anton"/>
                <a:ea typeface="Anton"/>
                <a:cs typeface="Anton"/>
                <a:sym typeface="Anton"/>
              </a:rPr>
              <a:t>Recomendaciones Finales</a:t>
            </a:r>
            <a:endParaRPr i="1" sz="3600">
              <a:latin typeface="Anton"/>
              <a:ea typeface="Anton"/>
              <a:cs typeface="Anton"/>
              <a:sym typeface="Anton"/>
            </a:endParaRPr>
          </a:p>
        </p:txBody>
      </p:sp>
      <p:sp>
        <p:nvSpPr>
          <p:cNvPr id="566" name="Google Shape;566;p74"/>
          <p:cNvSpPr txBox="1"/>
          <p:nvPr/>
        </p:nvSpPr>
        <p:spPr>
          <a:xfrm>
            <a:off x="1382600" y="1547588"/>
            <a:ext cx="7203600" cy="3000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1200"/>
              </a:spcBef>
              <a:spcAft>
                <a:spcPts val="0"/>
              </a:spcAft>
              <a:buClr>
                <a:srgbClr val="3DFFBC"/>
              </a:buClr>
              <a:buSzPts val="1800"/>
              <a:buFont typeface="Helvetica Neue Light"/>
              <a:buChar char="●"/>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Mantente al tanto de las actualizaciones de todas las tecnologías.</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DFFBC"/>
              </a:buClr>
              <a:buSzPts val="1800"/>
              <a:buFont typeface="Helvetica Neue Light"/>
              <a:buChar char="●"/>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No te quedes con lo aprendido aquí, el mundo es muy grande.</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DFFBC"/>
              </a:buClr>
              <a:buSzPts val="1800"/>
              <a:buFont typeface="Helvetica Neue Light"/>
              <a:buChar char="●"/>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Practica, practica y practica.</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DFFBC"/>
              </a:buClr>
              <a:buSzPts val="1800"/>
              <a:buFont typeface="Helvetica Neue Light"/>
              <a:buChar char="●"/>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Establece alcances con cada proyecto.</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DFFBC"/>
              </a:buClr>
              <a:buSzPts val="1800"/>
              <a:buFont typeface="Helvetica Neue Light"/>
              <a:buChar char="●"/>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Planifica</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DFFBC"/>
              </a:buClr>
              <a:buSzPts val="1800"/>
              <a:buFont typeface="Helvetica Neue Light"/>
              <a:buChar char="●"/>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Trabaja organizadamente</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DFFBC"/>
              </a:buClr>
              <a:buSzPts val="1800"/>
              <a:buFont typeface="Helvetica Neue Light"/>
              <a:buChar char="●"/>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Da tiempos estimados con sinceridad</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72" name="Google Shape;572;p75"/>
          <p:cNvSpPr txBox="1"/>
          <p:nvPr/>
        </p:nvSpPr>
        <p:spPr>
          <a:xfrm>
            <a:off x="218425" y="2153400"/>
            <a:ext cx="8707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ENTREGA DEL PROYECTO FINAL </a:t>
            </a:r>
            <a:endParaRPr b="0" i="1" sz="4000" u="none" cap="none" strike="noStrike">
              <a:solidFill>
                <a:srgbClr val="000000"/>
              </a:solidFill>
              <a:latin typeface="Anton"/>
              <a:ea typeface="Anton"/>
              <a:cs typeface="Anton"/>
              <a:sym typeface="Anton"/>
            </a:endParaRPr>
          </a:p>
        </p:txBody>
      </p:sp>
      <p:sp>
        <p:nvSpPr>
          <p:cNvPr id="573" name="Google Shape;573;p75"/>
          <p:cNvSpPr txBox="1"/>
          <p:nvPr/>
        </p:nvSpPr>
        <p:spPr>
          <a:xfrm>
            <a:off x="938125" y="3076800"/>
            <a:ext cx="7267800" cy="1253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Deberás entregar tu proyecto final.</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574" name="Google Shape;574;p75"/>
          <p:cNvPicPr preferRelativeResize="0"/>
          <p:nvPr/>
        </p:nvPicPr>
        <p:blipFill rotWithShape="1">
          <a:blip r:embed="rId4">
            <a:alphaModFix/>
          </a:blip>
          <a:srcRect b="0" l="0" r="0" t="0"/>
          <a:stretch/>
        </p:blipFill>
        <p:spPr>
          <a:xfrm>
            <a:off x="3882275" y="708249"/>
            <a:ext cx="1379450" cy="1379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94" name="Shape 194"/>
        <p:cNvGrpSpPr/>
        <p:nvPr/>
      </p:nvGrpSpPr>
      <p:grpSpPr>
        <a:xfrm>
          <a:off x="0" y="0"/>
          <a:ext cx="0" cy="0"/>
          <a:chOff x="0" y="0"/>
          <a:chExt cx="0" cy="0"/>
        </a:xfrm>
      </p:grpSpPr>
      <p:sp>
        <p:nvSpPr>
          <p:cNvPr id="195" name="Google Shape;195;p31"/>
          <p:cNvSpPr txBox="1"/>
          <p:nvPr/>
        </p:nvSpPr>
        <p:spPr>
          <a:xfrm>
            <a:off x="597750" y="2001575"/>
            <a:ext cx="79485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PLAYGROUND AVANZADO</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1000"/>
              </a:spcBef>
              <a:spcAft>
                <a:spcPts val="0"/>
              </a:spcAft>
              <a:buClr>
                <a:srgbClr val="000000"/>
              </a:buClr>
              <a:buSzPts val="4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Compartir entre los estudiantes los desafíos de clases 22, 23 y 24.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br>
              <a:rPr b="1" i="0" lang="es-419" sz="2000" u="none" cap="none" strike="noStrike">
                <a:solidFill>
                  <a:srgbClr val="000000"/>
                </a:solidFill>
                <a:latin typeface="Helvetica Neue"/>
                <a:ea typeface="Helvetica Neue"/>
                <a:cs typeface="Helvetica Neue"/>
                <a:sym typeface="Helvetica Neue"/>
              </a:rPr>
            </a:br>
            <a:r>
              <a:rPr b="1" i="0" lang="es-419" sz="2000" u="none" cap="none" strike="noStrike">
                <a:solidFill>
                  <a:srgbClr val="000000"/>
                </a:solidFill>
                <a:latin typeface="Helvetica Neue"/>
                <a:ea typeface="Helvetica Neue"/>
                <a:cs typeface="Helvetica Neue"/>
                <a:sym typeface="Helvetica Neue"/>
              </a:rPr>
              <a:t>TIEMPO: 20 MIN</a:t>
            </a:r>
            <a:endParaRPr b="1" i="0" sz="2000" u="none" cap="none" strike="noStrike">
              <a:solidFill>
                <a:srgbClr val="000000"/>
              </a:solidFill>
              <a:latin typeface="Helvetica Neue"/>
              <a:ea typeface="Helvetica Neue"/>
              <a:cs typeface="Helvetica Neue"/>
              <a:sym typeface="Helvetica Neue"/>
            </a:endParaRPr>
          </a:p>
        </p:txBody>
      </p:sp>
      <p:pic>
        <p:nvPicPr>
          <p:cNvPr id="196" name="Google Shape;196;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97" name="Google Shape;197;p31"/>
          <p:cNvPicPr preferRelativeResize="0"/>
          <p:nvPr/>
        </p:nvPicPr>
        <p:blipFill rotWithShape="1">
          <a:blip r:embed="rId4">
            <a:alphaModFix/>
          </a:blip>
          <a:srcRect b="0" l="0" r="0" t="0"/>
          <a:stretch/>
        </p:blipFill>
        <p:spPr>
          <a:xfrm>
            <a:off x="3978725" y="607987"/>
            <a:ext cx="1186525" cy="1186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76"/>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sp>
        <p:nvSpPr>
          <p:cNvPr id="580" name="Google Shape;580;p76"/>
          <p:cNvSpPr txBox="1"/>
          <p:nvPr/>
        </p:nvSpPr>
        <p:spPr>
          <a:xfrm>
            <a:off x="102625" y="2352588"/>
            <a:ext cx="8789700" cy="23073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E0FF00"/>
              </a:buClr>
              <a:buSzPts val="1600"/>
              <a:buFont typeface="Didact Gothic"/>
              <a:buChar char="●"/>
            </a:pPr>
            <a:r>
              <a:rPr b="0" i="0" lang="es-419" sz="1600" u="none" cap="none" strike="noStrike">
                <a:solidFill>
                  <a:schemeClr val="dk1"/>
                </a:solidFill>
                <a:latin typeface="Helvetica Neue Light"/>
                <a:ea typeface="Helvetica Neue Light"/>
                <a:cs typeface="Helvetica Neue Light"/>
                <a:sym typeface="Helvetica Neue Light"/>
              </a:rPr>
              <a:t>Se deberá realizar en  duplas o tríos, crearás una aplicación web estilo blog programada en Python en Django. Esta web tendrá admin, perfiles, registró, páginas y formularios.</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E0FF00"/>
              </a:buClr>
              <a:buSzPts val="1600"/>
              <a:buFont typeface="Didact Gothic"/>
              <a:buChar char="●"/>
            </a:pPr>
            <a:r>
              <a:rPr b="0" i="0" lang="es-419" sz="1600" u="none" cap="none" strike="noStrike">
                <a:solidFill>
                  <a:schemeClr val="dk1"/>
                </a:solidFill>
                <a:highlight>
                  <a:srgbClr val="E0FF00"/>
                </a:highlight>
                <a:latin typeface="Helvetica Neue Light"/>
                <a:ea typeface="Helvetica Neue Light"/>
                <a:cs typeface="Helvetica Neue Light"/>
                <a:sym typeface="Helvetica Neue Light"/>
              </a:rPr>
              <a:t>La entrega se realizará enviando el </a:t>
            </a:r>
            <a:r>
              <a:rPr b="1" i="0" lang="es-419" sz="1600" u="none" cap="none" strike="noStrike">
                <a:solidFill>
                  <a:schemeClr val="dk1"/>
                </a:solidFill>
                <a:highlight>
                  <a:srgbClr val="E0FF00"/>
                </a:highlight>
                <a:latin typeface="Helvetica Neue"/>
                <a:ea typeface="Helvetica Neue"/>
                <a:cs typeface="Helvetica Neue"/>
                <a:sym typeface="Helvetica Neue"/>
              </a:rPr>
              <a:t>link a GitHub</a:t>
            </a:r>
            <a:r>
              <a:rPr b="0" i="0" lang="es-419" sz="1600" u="sng" cap="none" strike="noStrike">
                <a:solidFill>
                  <a:schemeClr val="dk1"/>
                </a:solidFill>
                <a:highlight>
                  <a:srgbClr val="E0FF00"/>
                </a:highlight>
                <a:latin typeface="Helvetica Neue Light"/>
                <a:ea typeface="Helvetica Neue Light"/>
                <a:cs typeface="Helvetica Neue Light"/>
                <a:sym typeface="Helvetica Neue Light"/>
              </a:rPr>
              <a:t>,</a:t>
            </a:r>
            <a:r>
              <a:rPr b="0" i="0" lang="es-419" sz="1600" u="none" cap="none" strike="noStrike">
                <a:solidFill>
                  <a:schemeClr val="dk1"/>
                </a:solidFill>
                <a:highlight>
                  <a:srgbClr val="E0FF00"/>
                </a:highlight>
                <a:latin typeface="Helvetica Neue Light"/>
                <a:ea typeface="Helvetica Neue Light"/>
                <a:cs typeface="Helvetica Neue Light"/>
                <a:sym typeface="Helvetica Neue Light"/>
              </a:rPr>
              <a:t> en el </a:t>
            </a:r>
            <a:r>
              <a:rPr b="1" i="0" lang="es-419" sz="1600" u="none" cap="none" strike="noStrike">
                <a:solidFill>
                  <a:schemeClr val="dk1"/>
                </a:solidFill>
                <a:highlight>
                  <a:srgbClr val="E0FF00"/>
                </a:highlight>
                <a:latin typeface="Helvetica Neue"/>
                <a:ea typeface="Helvetica Neue"/>
                <a:cs typeface="Helvetica Neue"/>
                <a:sym typeface="Helvetica Neue"/>
              </a:rPr>
              <a:t>readme</a:t>
            </a:r>
            <a:r>
              <a:rPr b="0" i="0" lang="es-419" sz="1600" u="none" cap="none" strike="noStrike">
                <a:solidFill>
                  <a:schemeClr val="dk1"/>
                </a:solidFill>
                <a:highlight>
                  <a:srgbClr val="E0FF00"/>
                </a:highlight>
                <a:latin typeface="Helvetica Neue Light"/>
                <a:ea typeface="Helvetica Neue Light"/>
                <a:cs typeface="Helvetica Neue Light"/>
                <a:sym typeface="Helvetica Neue Light"/>
              </a:rPr>
              <a:t> de Github deberá estar el </a:t>
            </a:r>
            <a:r>
              <a:rPr b="1" i="0" lang="es-419" sz="1600" u="none" cap="none" strike="noStrike">
                <a:solidFill>
                  <a:schemeClr val="dk1"/>
                </a:solidFill>
                <a:highlight>
                  <a:srgbClr val="E0FF00"/>
                </a:highlight>
                <a:latin typeface="Helvetica Neue"/>
                <a:ea typeface="Helvetica Neue"/>
                <a:cs typeface="Helvetica Neue"/>
                <a:sym typeface="Helvetica Neue"/>
              </a:rPr>
              <a:t>nombre completo de los tres/dos participantes</a:t>
            </a:r>
            <a:r>
              <a:rPr b="0" i="0" lang="es-419" sz="1600" u="none" cap="none" strike="noStrike">
                <a:solidFill>
                  <a:schemeClr val="dk1"/>
                </a:solidFill>
                <a:highlight>
                  <a:srgbClr val="E0FF00"/>
                </a:highlight>
                <a:latin typeface="Helvetica Neue Light"/>
                <a:ea typeface="Helvetica Neue Light"/>
                <a:cs typeface="Helvetica Neue Light"/>
                <a:sym typeface="Helvetica Neue Light"/>
              </a:rPr>
              <a:t> y una descripción de dos o tres renglones contando </a:t>
            </a:r>
            <a:r>
              <a:rPr b="1" i="0" lang="es-419" sz="1600" u="none" cap="none" strike="noStrike">
                <a:solidFill>
                  <a:schemeClr val="dk1"/>
                </a:solidFill>
                <a:highlight>
                  <a:srgbClr val="E0FF00"/>
                </a:highlight>
                <a:latin typeface="Helvetica Neue"/>
                <a:ea typeface="Helvetica Neue"/>
                <a:cs typeface="Helvetica Neue"/>
                <a:sym typeface="Helvetica Neue"/>
              </a:rPr>
              <a:t>qué hizo cada uno</a:t>
            </a:r>
            <a:r>
              <a:rPr b="0" i="0" lang="es-419" sz="1600" u="none" cap="none" strike="noStrike">
                <a:solidFill>
                  <a:schemeClr val="dk1"/>
                </a:solidFill>
                <a:highlight>
                  <a:srgbClr val="E0FF00"/>
                </a:highlight>
                <a:latin typeface="Helvetica Neue Light"/>
                <a:ea typeface="Helvetica Neue Light"/>
                <a:cs typeface="Helvetica Neue Light"/>
                <a:sym typeface="Helvetica Neue Light"/>
              </a:rPr>
              <a:t>.</a:t>
            </a:r>
            <a:endParaRPr b="0" i="0" sz="1600" u="none" cap="none" strike="noStrike">
              <a:solidFill>
                <a:schemeClr val="dk1"/>
              </a:solidFill>
              <a:highlight>
                <a:srgbClr val="E0FF00"/>
              </a:highlight>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E0FF00"/>
              </a:buClr>
              <a:buSzPts val="1600"/>
              <a:buFont typeface="Didact Gothic"/>
              <a:buChar char="●"/>
            </a:pPr>
            <a:r>
              <a:rPr b="0" i="0" lang="es-419" sz="1600" u="none" cap="none" strike="noStrike">
                <a:solidFill>
                  <a:schemeClr val="dk1"/>
                </a:solidFill>
                <a:latin typeface="Helvetica Neue Light"/>
                <a:ea typeface="Helvetica Neue Light"/>
                <a:cs typeface="Helvetica Neue Light"/>
                <a:sym typeface="Helvetica Neue Light"/>
              </a:rPr>
              <a:t>En el github debe haber un </a:t>
            </a:r>
            <a:r>
              <a:rPr b="1" i="0" lang="es-419" sz="1600" u="none" cap="none" strike="noStrike">
                <a:solidFill>
                  <a:schemeClr val="dk1"/>
                </a:solidFill>
                <a:latin typeface="Helvetica Neue"/>
                <a:ea typeface="Helvetica Neue"/>
                <a:cs typeface="Helvetica Neue"/>
                <a:sym typeface="Helvetica Neue"/>
              </a:rPr>
              <a:t>video o link a vídeo </a:t>
            </a:r>
            <a:r>
              <a:rPr b="0" i="0" lang="es-419" sz="1600" u="none" cap="none" strike="noStrike">
                <a:solidFill>
                  <a:schemeClr val="dk1"/>
                </a:solidFill>
                <a:latin typeface="Helvetica Neue Light"/>
                <a:ea typeface="Helvetica Neue Light"/>
                <a:cs typeface="Helvetica Neue Light"/>
                <a:sym typeface="Helvetica Neue Light"/>
              </a:rPr>
              <a:t>donde nos muestran su web funcionando en</a:t>
            </a:r>
            <a:r>
              <a:rPr b="1" i="0" lang="es-419" sz="1600" u="none" cap="none" strike="noStrike">
                <a:solidFill>
                  <a:schemeClr val="dk1"/>
                </a:solidFill>
                <a:latin typeface="Helvetica Neue"/>
                <a:ea typeface="Helvetica Neue"/>
                <a:cs typeface="Helvetica Neue"/>
                <a:sym typeface="Helvetica Neue"/>
              </a:rPr>
              <a:t> no más de diez minutos. </a:t>
            </a:r>
            <a:endParaRPr b="1" i="0" sz="1600" u="none" cap="none" strike="noStrike">
              <a:solidFill>
                <a:schemeClr val="dk1"/>
              </a:solidFill>
              <a:latin typeface="Helvetica Neue"/>
              <a:ea typeface="Helvetica Neue"/>
              <a:cs typeface="Helvetica Neue"/>
              <a:sym typeface="Helvetica Neue"/>
            </a:endParaRPr>
          </a:p>
          <a:p>
            <a:pPr indent="0" lvl="0" marL="457200" marR="0" rtl="0" algn="l">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Light"/>
              <a:ea typeface="Helvetica Neue Light"/>
              <a:cs typeface="Helvetica Neue Light"/>
              <a:sym typeface="Helvetica Neue Light"/>
            </a:endParaRPr>
          </a:p>
        </p:txBody>
      </p:sp>
      <p:sp>
        <p:nvSpPr>
          <p:cNvPr id="581" name="Google Shape;581;p76"/>
          <p:cNvSpPr/>
          <p:nvPr/>
        </p:nvSpPr>
        <p:spPr>
          <a:xfrm>
            <a:off x="1484103" y="586349"/>
            <a:ext cx="1379100" cy="1416000"/>
          </a:xfrm>
          <a:prstGeom prst="ellipse">
            <a:avLst/>
          </a:prstGeom>
          <a:solidFill>
            <a:srgbClr val="E0FF00"/>
          </a:solid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2" name="Google Shape;582;p76"/>
          <p:cNvPicPr preferRelativeResize="0"/>
          <p:nvPr/>
        </p:nvPicPr>
        <p:blipFill rotWithShape="1">
          <a:blip r:embed="rId4">
            <a:alphaModFix/>
          </a:blip>
          <a:srcRect b="0" l="0" r="0" t="0"/>
          <a:stretch/>
        </p:blipFill>
        <p:spPr>
          <a:xfrm>
            <a:off x="1754613" y="875327"/>
            <a:ext cx="838050" cy="838050"/>
          </a:xfrm>
          <a:prstGeom prst="rect">
            <a:avLst/>
          </a:prstGeom>
          <a:noFill/>
          <a:ln>
            <a:noFill/>
          </a:ln>
        </p:spPr>
      </p:pic>
      <p:sp>
        <p:nvSpPr>
          <p:cNvPr id="583" name="Google Shape;583;p76"/>
          <p:cNvSpPr txBox="1"/>
          <p:nvPr/>
        </p:nvSpPr>
        <p:spPr>
          <a:xfrm>
            <a:off x="2235238" y="799800"/>
            <a:ext cx="4776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ENTREGA FINAL</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800"/>
              <a:buFont typeface="Arial"/>
              <a:buNone/>
            </a:pPr>
            <a:r>
              <a:rPr b="0" i="1" lang="es-419" sz="2800" u="none" cap="none" strike="noStrike">
                <a:solidFill>
                  <a:srgbClr val="000000"/>
                </a:solidFill>
                <a:latin typeface="Anton"/>
                <a:ea typeface="Anton"/>
                <a:cs typeface="Anton"/>
                <a:sym typeface="Anton"/>
              </a:rPr>
              <a:t>       Crear web similar a un blog.</a:t>
            </a:r>
            <a:endParaRPr b="0" i="1" sz="28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77"/>
          <p:cNvPicPr preferRelativeResize="0"/>
          <p:nvPr/>
        </p:nvPicPr>
        <p:blipFill rotWithShape="1">
          <a:blip r:embed="rId3">
            <a:alphaModFix/>
          </a:blip>
          <a:srcRect b="0" l="0" r="0" t="0"/>
          <a:stretch/>
        </p:blipFill>
        <p:spPr>
          <a:xfrm>
            <a:off x="1754613" y="875327"/>
            <a:ext cx="838050" cy="838050"/>
          </a:xfrm>
          <a:prstGeom prst="rect">
            <a:avLst/>
          </a:prstGeom>
          <a:noFill/>
          <a:ln>
            <a:noFill/>
          </a:ln>
        </p:spPr>
      </p:pic>
      <p:pic>
        <p:nvPicPr>
          <p:cNvPr id="589" name="Google Shape;589;p77"/>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sp>
        <p:nvSpPr>
          <p:cNvPr id="590" name="Google Shape;590;p77"/>
          <p:cNvSpPr txBox="1"/>
          <p:nvPr/>
        </p:nvSpPr>
        <p:spPr>
          <a:xfrm>
            <a:off x="199100" y="2379875"/>
            <a:ext cx="8596800" cy="2678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50000"/>
              </a:lnSpc>
              <a:spcBef>
                <a:spcPts val="0"/>
              </a:spcBef>
              <a:spcAft>
                <a:spcPts val="0"/>
              </a:spcAft>
              <a:buClr>
                <a:srgbClr val="E0FF00"/>
              </a:buClr>
              <a:buSzPts val="1600"/>
              <a:buFont typeface="Didact Gothic"/>
              <a:buChar char="●"/>
            </a:pPr>
            <a:r>
              <a:rPr b="0" i="0" lang="es-419" sz="1600" u="none" cap="none" strike="noStrike">
                <a:solidFill>
                  <a:schemeClr val="dk1"/>
                </a:solidFill>
                <a:latin typeface="Helvetica Neue Light"/>
                <a:ea typeface="Helvetica Neue Light"/>
                <a:cs typeface="Helvetica Neue Light"/>
                <a:sym typeface="Helvetica Neue Light"/>
              </a:rPr>
              <a:t>Dentro del Github deberá existir una carpeta con por lo menos 3 casos de pruebas debidamente documentados.</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E0FF00"/>
              </a:buClr>
              <a:buSzPts val="1600"/>
              <a:buFont typeface="Didact Gothic"/>
              <a:buChar char="●"/>
            </a:pPr>
            <a:r>
              <a:rPr b="0" i="0" lang="es-419" sz="1600" u="none" cap="none" strike="noStrike">
                <a:solidFill>
                  <a:schemeClr val="dk1"/>
                </a:solidFill>
                <a:latin typeface="Helvetica Neue Light"/>
                <a:ea typeface="Helvetica Neue Light"/>
                <a:cs typeface="Helvetica Neue Light"/>
                <a:sym typeface="Helvetica Neue Light"/>
              </a:rPr>
              <a:t>Contar con algún acceso visible a la vista de "Acerca de mí" donde se contará acerca de los dueños de la página manejado en el </a:t>
            </a:r>
            <a:r>
              <a:rPr b="1" i="0" lang="es-419" sz="1600" u="none" cap="none" strike="noStrike">
                <a:solidFill>
                  <a:schemeClr val="dk1"/>
                </a:solidFill>
                <a:latin typeface="Helvetica Neue"/>
                <a:ea typeface="Helvetica Neue"/>
                <a:cs typeface="Helvetica Neue"/>
                <a:sym typeface="Helvetica Neue"/>
              </a:rPr>
              <a:t>route about/</a:t>
            </a:r>
            <a:r>
              <a:rPr b="0" i="0" lang="es-419" sz="1600" u="none" cap="none" strike="noStrike">
                <a:solidFill>
                  <a:schemeClr val="dk1"/>
                </a:solidFill>
                <a:latin typeface="Helvetica Neue Light"/>
                <a:ea typeface="Helvetica Neue Light"/>
                <a:cs typeface="Helvetica Neue Light"/>
                <a:sym typeface="Helvetica Neue Light"/>
              </a:rPr>
              <a:t>. </a:t>
            </a:r>
            <a:r>
              <a:rPr b="0" i="0" lang="es-419" sz="1600" u="none" cap="none" strike="noStrike">
                <a:solidFill>
                  <a:schemeClr val="dk1"/>
                </a:solidFill>
                <a:highlight>
                  <a:srgbClr val="E0FF00"/>
                </a:highlight>
                <a:latin typeface="Helvetica Neue Light"/>
                <a:ea typeface="Helvetica Neue Light"/>
                <a:cs typeface="Helvetica Neue Light"/>
                <a:sym typeface="Helvetica Neue Light"/>
              </a:rPr>
              <a:t> (En castellano un “acerca de mí” que hable un poco de los creadores de la web y del proyecto).</a:t>
            </a:r>
            <a:endParaRPr b="0" i="0" sz="16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457200" marR="0" rtl="0" algn="l">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591" name="Google Shape;591;p77"/>
          <p:cNvSpPr/>
          <p:nvPr/>
        </p:nvSpPr>
        <p:spPr>
          <a:xfrm>
            <a:off x="1484103" y="586349"/>
            <a:ext cx="1379100" cy="1416000"/>
          </a:xfrm>
          <a:prstGeom prst="ellipse">
            <a:avLst/>
          </a:prstGeom>
          <a:solidFill>
            <a:srgbClr val="E0FF00"/>
          </a:solid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77"/>
          <p:cNvSpPr txBox="1"/>
          <p:nvPr/>
        </p:nvSpPr>
        <p:spPr>
          <a:xfrm>
            <a:off x="2245763" y="799800"/>
            <a:ext cx="4776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ENTREGA FINAL</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800"/>
              <a:buFont typeface="Arial"/>
              <a:buNone/>
            </a:pPr>
            <a:r>
              <a:rPr b="0" i="1" lang="es-419" sz="2800" u="none" cap="none" strike="noStrike">
                <a:solidFill>
                  <a:srgbClr val="000000"/>
                </a:solidFill>
                <a:latin typeface="Anton"/>
                <a:ea typeface="Anton"/>
                <a:cs typeface="Anton"/>
                <a:sym typeface="Anton"/>
              </a:rPr>
              <a:t>       Crear web similar a un blog.</a:t>
            </a:r>
            <a:endParaRPr b="0" i="1" sz="28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pic>
        <p:nvPicPr>
          <p:cNvPr id="593" name="Google Shape;593;p77"/>
          <p:cNvPicPr preferRelativeResize="0"/>
          <p:nvPr/>
        </p:nvPicPr>
        <p:blipFill rotWithShape="1">
          <a:blip r:embed="rId3">
            <a:alphaModFix/>
          </a:blip>
          <a:srcRect b="0" l="0" r="0" t="0"/>
          <a:stretch/>
        </p:blipFill>
        <p:spPr>
          <a:xfrm>
            <a:off x="1754613" y="875327"/>
            <a:ext cx="838050" cy="8380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78"/>
          <p:cNvPicPr preferRelativeResize="0"/>
          <p:nvPr/>
        </p:nvPicPr>
        <p:blipFill rotWithShape="1">
          <a:blip r:embed="rId3">
            <a:alphaModFix/>
          </a:blip>
          <a:srcRect b="0" l="0" r="0" t="0"/>
          <a:stretch/>
        </p:blipFill>
        <p:spPr>
          <a:xfrm>
            <a:off x="1754613" y="875327"/>
            <a:ext cx="838050" cy="838050"/>
          </a:xfrm>
          <a:prstGeom prst="rect">
            <a:avLst/>
          </a:prstGeom>
          <a:noFill/>
          <a:ln>
            <a:noFill/>
          </a:ln>
        </p:spPr>
      </p:pic>
      <p:pic>
        <p:nvPicPr>
          <p:cNvPr id="599" name="Google Shape;599;p78"/>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sp>
        <p:nvSpPr>
          <p:cNvPr id="600" name="Google Shape;600;p78"/>
          <p:cNvSpPr txBox="1"/>
          <p:nvPr/>
        </p:nvSpPr>
        <p:spPr>
          <a:xfrm>
            <a:off x="210500" y="2346450"/>
            <a:ext cx="8596800" cy="30477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50000"/>
              </a:lnSpc>
              <a:spcBef>
                <a:spcPts val="0"/>
              </a:spcBef>
              <a:spcAft>
                <a:spcPts val="0"/>
              </a:spcAft>
              <a:buClr>
                <a:srgbClr val="E0FF00"/>
              </a:buClr>
              <a:buSzPts val="1600"/>
              <a:buFont typeface="Helvetica Neue Light"/>
              <a:buChar char="●"/>
            </a:pPr>
            <a:r>
              <a:rPr b="0" i="0" lang="es-419" sz="1600" u="none" cap="none" strike="noStrike">
                <a:solidFill>
                  <a:schemeClr val="dk1"/>
                </a:solidFill>
                <a:latin typeface="Helvetica Neue Light"/>
                <a:ea typeface="Helvetica Neue Light"/>
                <a:cs typeface="Helvetica Neue Light"/>
                <a:sym typeface="Helvetica Neue Light"/>
              </a:rPr>
              <a:t>Contar con algún acceso visible a la vista de blogs que debe alojarse en el </a:t>
            </a:r>
            <a:r>
              <a:rPr b="1" i="0" lang="es-419" sz="1600" u="none" cap="none" strike="noStrike">
                <a:solidFill>
                  <a:schemeClr val="dk1"/>
                </a:solidFill>
                <a:latin typeface="Helvetica Neue"/>
                <a:ea typeface="Helvetica Neue"/>
                <a:cs typeface="Helvetica Neue"/>
                <a:sym typeface="Helvetica Neue"/>
              </a:rPr>
              <a:t>route pages/.</a:t>
            </a:r>
            <a:r>
              <a:rPr b="0" i="0" lang="es-419" sz="1600" u="none" cap="none" strike="noStrike">
                <a:solidFill>
                  <a:schemeClr val="dk1"/>
                </a:solidFill>
                <a:latin typeface="Helvetica Neue Light"/>
                <a:ea typeface="Helvetica Neue Light"/>
                <a:cs typeface="Helvetica Neue Light"/>
                <a:sym typeface="Helvetica Neue Light"/>
              </a:rPr>
              <a:t> </a:t>
            </a:r>
            <a:r>
              <a:rPr b="0" i="0" lang="es-419" sz="1600" u="none" cap="none" strike="noStrike">
                <a:solidFill>
                  <a:schemeClr val="dk1"/>
                </a:solidFill>
                <a:highlight>
                  <a:srgbClr val="E0FF00"/>
                </a:highlight>
                <a:latin typeface="Helvetica Neue Light"/>
                <a:ea typeface="Helvetica Neue Light"/>
                <a:cs typeface="Helvetica Neue Light"/>
                <a:sym typeface="Helvetica Neue Light"/>
              </a:rPr>
              <a:t>(Es decir un html que permite listar todos los blogs de la BD, con una información mínima de dicho blog).</a:t>
            </a:r>
            <a:endParaRPr b="0" i="0" sz="1600" u="none" cap="none" strike="noStrike">
              <a:solidFill>
                <a:schemeClr val="dk1"/>
              </a:solidFill>
              <a:highlight>
                <a:srgbClr val="E0FF00"/>
              </a:highlight>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E0FF00"/>
              </a:buClr>
              <a:buSzPts val="1600"/>
              <a:buFont typeface="Helvetica Neue Light"/>
              <a:buChar char="●"/>
            </a:pPr>
            <a:r>
              <a:rPr b="0" i="0" lang="es-419" sz="1600" u="none" cap="none" strike="noStrike">
                <a:solidFill>
                  <a:schemeClr val="dk1"/>
                </a:solidFill>
                <a:latin typeface="Helvetica Neue Light"/>
                <a:ea typeface="Helvetica Neue Light"/>
                <a:cs typeface="Helvetica Neue Light"/>
                <a:sym typeface="Helvetica Neue Light"/>
              </a:rPr>
              <a:t>Acceder a una pantalla que contendrá las páginas. Al clickear en “Leer más” debe navegar al detalle de la page mediante un </a:t>
            </a:r>
            <a:r>
              <a:rPr b="1" i="0" lang="es-419" sz="1600" u="none" cap="none" strike="noStrike">
                <a:solidFill>
                  <a:schemeClr val="dk1"/>
                </a:solidFill>
                <a:latin typeface="Helvetica Neue"/>
                <a:ea typeface="Helvetica Neue"/>
                <a:cs typeface="Helvetica Neue"/>
                <a:sym typeface="Helvetica Neue"/>
              </a:rPr>
              <a:t>route pages/&lt;pageId&gt;</a:t>
            </a:r>
            <a:r>
              <a:rPr b="0" i="0" lang="es-419" sz="1600" u="none" cap="none" strike="noStrike">
                <a:solidFill>
                  <a:schemeClr val="dk1"/>
                </a:solidFill>
                <a:latin typeface="Helvetica Neue Light"/>
                <a:ea typeface="Helvetica Neue Light"/>
                <a:cs typeface="Helvetica Neue Light"/>
                <a:sym typeface="Helvetica Neue Light"/>
              </a:rPr>
              <a:t>. </a:t>
            </a:r>
            <a:r>
              <a:rPr b="0" i="0" lang="es-419" sz="1600" u="none" cap="none" strike="noStrike">
                <a:solidFill>
                  <a:schemeClr val="dk1"/>
                </a:solidFill>
                <a:highlight>
                  <a:srgbClr val="E0FF00"/>
                </a:highlight>
                <a:latin typeface="Helvetica Neue Light"/>
                <a:ea typeface="Helvetica Neue Light"/>
                <a:cs typeface="Helvetica Neue Light"/>
                <a:sym typeface="Helvetica Neue Light"/>
              </a:rPr>
              <a:t>(O sea al hacer click se ve más detalle de lo que se veía en el apartado anterior).</a:t>
            </a:r>
            <a:endParaRPr b="0" i="0"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601" name="Google Shape;601;p78"/>
          <p:cNvSpPr/>
          <p:nvPr/>
        </p:nvSpPr>
        <p:spPr>
          <a:xfrm>
            <a:off x="1484103" y="586349"/>
            <a:ext cx="1379100" cy="1416000"/>
          </a:xfrm>
          <a:prstGeom prst="ellipse">
            <a:avLst/>
          </a:prstGeom>
          <a:solidFill>
            <a:srgbClr val="E0FF00"/>
          </a:solid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78"/>
          <p:cNvSpPr txBox="1"/>
          <p:nvPr/>
        </p:nvSpPr>
        <p:spPr>
          <a:xfrm>
            <a:off x="2245763" y="799800"/>
            <a:ext cx="4776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ENTREGA FINAL</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800"/>
              <a:buFont typeface="Arial"/>
              <a:buNone/>
            </a:pPr>
            <a:r>
              <a:rPr b="0" i="1" lang="es-419" sz="2800" u="none" cap="none" strike="noStrike">
                <a:solidFill>
                  <a:srgbClr val="000000"/>
                </a:solidFill>
                <a:latin typeface="Anton"/>
                <a:ea typeface="Anton"/>
                <a:cs typeface="Anton"/>
                <a:sym typeface="Anton"/>
              </a:rPr>
              <a:t>       Crear web similar a un blog.</a:t>
            </a:r>
            <a:endParaRPr b="0" i="1" sz="28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pic>
        <p:nvPicPr>
          <p:cNvPr id="603" name="Google Shape;603;p78"/>
          <p:cNvPicPr preferRelativeResize="0"/>
          <p:nvPr/>
        </p:nvPicPr>
        <p:blipFill rotWithShape="1">
          <a:blip r:embed="rId3">
            <a:alphaModFix/>
          </a:blip>
          <a:srcRect b="0" l="0" r="0" t="0"/>
          <a:stretch/>
        </p:blipFill>
        <p:spPr>
          <a:xfrm>
            <a:off x="1754613" y="875327"/>
            <a:ext cx="838050" cy="838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id="608" name="Google Shape;608;p79"/>
          <p:cNvPicPr preferRelativeResize="0"/>
          <p:nvPr/>
        </p:nvPicPr>
        <p:blipFill rotWithShape="1">
          <a:blip r:embed="rId3">
            <a:alphaModFix/>
          </a:blip>
          <a:srcRect b="0" l="0" r="0" t="0"/>
          <a:stretch/>
        </p:blipFill>
        <p:spPr>
          <a:xfrm>
            <a:off x="1754613" y="875327"/>
            <a:ext cx="838050" cy="838050"/>
          </a:xfrm>
          <a:prstGeom prst="rect">
            <a:avLst/>
          </a:prstGeom>
          <a:noFill/>
          <a:ln>
            <a:noFill/>
          </a:ln>
        </p:spPr>
      </p:pic>
      <p:pic>
        <p:nvPicPr>
          <p:cNvPr id="609" name="Google Shape;609;p79"/>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sp>
        <p:nvSpPr>
          <p:cNvPr id="610" name="Google Shape;610;p79"/>
          <p:cNvSpPr txBox="1"/>
          <p:nvPr/>
        </p:nvSpPr>
        <p:spPr>
          <a:xfrm>
            <a:off x="273600" y="2002350"/>
            <a:ext cx="8596800" cy="2993700"/>
          </a:xfrm>
          <a:prstGeom prst="rect">
            <a:avLst/>
          </a:prstGeom>
          <a:noFill/>
          <a:ln>
            <a:noFill/>
          </a:ln>
        </p:spPr>
        <p:txBody>
          <a:bodyPr anchorCtr="0" anchor="t" bIns="91425" lIns="91425" spcFirstLastPara="1" rIns="91425" wrap="square" tIns="91425">
            <a:spAutoFit/>
          </a:bodyPr>
          <a:lstStyle/>
          <a:p>
            <a:pPr indent="0" lvl="0" marL="457200" marR="0" rtl="0" algn="l">
              <a:lnSpc>
                <a:spcPct val="150000"/>
              </a:lnSpc>
              <a:spcBef>
                <a:spcPts val="0"/>
              </a:spcBef>
              <a:spcAft>
                <a:spcPts val="0"/>
              </a:spcAft>
              <a:buClr>
                <a:srgbClr val="000000"/>
              </a:buClr>
              <a:buSzPts val="1500"/>
              <a:buFont typeface="Arial"/>
              <a:buNone/>
            </a:pPr>
            <a:r>
              <a:t/>
            </a:r>
            <a:endParaRPr b="0" i="0" sz="1500" u="none" cap="none" strike="noStrike">
              <a:solidFill>
                <a:schemeClr val="dk1"/>
              </a:solidFill>
              <a:highlight>
                <a:srgbClr val="FFFF00"/>
              </a:highlight>
              <a:latin typeface="Didact Gothic"/>
              <a:ea typeface="Didact Gothic"/>
              <a:cs typeface="Didact Gothic"/>
              <a:sym typeface="Didact Gothic"/>
            </a:endParaRPr>
          </a:p>
          <a:p>
            <a:pPr indent="-330200" lvl="0" marL="457200" marR="0" rtl="0" algn="l">
              <a:lnSpc>
                <a:spcPct val="150000"/>
              </a:lnSpc>
              <a:spcBef>
                <a:spcPts val="0"/>
              </a:spcBef>
              <a:spcAft>
                <a:spcPts val="0"/>
              </a:spcAft>
              <a:buClr>
                <a:srgbClr val="E0FF00"/>
              </a:buClr>
              <a:buSzPts val="1600"/>
              <a:buFont typeface="Helvetica Neue Light"/>
              <a:buChar char="●"/>
            </a:pPr>
            <a:r>
              <a:rPr b="0" i="0" lang="es-419" sz="1600" u="none" cap="none" strike="noStrike">
                <a:solidFill>
                  <a:schemeClr val="dk1"/>
                </a:solidFill>
                <a:latin typeface="Helvetica Neue Light"/>
                <a:ea typeface="Helvetica Neue Light"/>
                <a:cs typeface="Helvetica Neue Light"/>
                <a:sym typeface="Helvetica Neue Light"/>
              </a:rPr>
              <a:t>Si no existe ninguna página mostrar un "No hay páginas aún". </a:t>
            </a:r>
            <a:r>
              <a:rPr b="0" i="0" lang="es-419" sz="1600" u="none" cap="none" strike="noStrike">
                <a:solidFill>
                  <a:schemeClr val="dk1"/>
                </a:solidFill>
                <a:highlight>
                  <a:srgbClr val="E0FF00"/>
                </a:highlight>
                <a:latin typeface="Helvetica Neue Light"/>
                <a:ea typeface="Helvetica Neue Light"/>
                <a:cs typeface="Helvetica Neue Light"/>
                <a:sym typeface="Helvetica Neue Light"/>
              </a:rPr>
              <a:t>(Aclarando, si en la página hacemos clic en algún lugar que no existe que diga eso, o que lleve a un html con esos mensaje, no dejar botones que no responden).</a:t>
            </a:r>
            <a:endParaRPr b="0" i="0" sz="1600" u="none" cap="none" strike="noStrike">
              <a:solidFill>
                <a:schemeClr val="dk1"/>
              </a:solidFill>
              <a:highlight>
                <a:srgbClr val="E0FF00"/>
              </a:highlight>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E0FF00"/>
              </a:buClr>
              <a:buSzPts val="1600"/>
              <a:buFont typeface="Helvetica Neue Light"/>
              <a:buChar char="●"/>
            </a:pPr>
            <a:r>
              <a:rPr b="0" i="0" lang="es-419" sz="1600" u="none" cap="none" strike="noStrike">
                <a:solidFill>
                  <a:schemeClr val="dk1"/>
                </a:solidFill>
                <a:latin typeface="Helvetica Neue Light"/>
                <a:ea typeface="Helvetica Neue Light"/>
                <a:cs typeface="Helvetica Neue Light"/>
                <a:sym typeface="Helvetica Neue Light"/>
              </a:rPr>
              <a:t>Para crear, editar o borrar las fotos debes estar registrado como Administrador.</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E0FF00"/>
              </a:buClr>
              <a:buSzPts val="1600"/>
              <a:buFont typeface="Helvetica Neue Light"/>
              <a:buChar char="●"/>
            </a:pPr>
            <a:r>
              <a:rPr b="0" i="0" lang="es-419" sz="1600" u="none" cap="none" strike="noStrike">
                <a:solidFill>
                  <a:schemeClr val="dk1"/>
                </a:solidFill>
                <a:latin typeface="Helvetica Neue Light"/>
                <a:ea typeface="Helvetica Neue Light"/>
                <a:cs typeface="Helvetica Neue Light"/>
                <a:sym typeface="Helvetica Neue Light"/>
              </a:rPr>
              <a:t>Cada blog, es decir cada model Blog debe tener como mínimo, </a:t>
            </a:r>
            <a:r>
              <a:rPr b="0" i="0" lang="es-419" sz="1600" u="none" cap="none" strike="noStrike">
                <a:solidFill>
                  <a:schemeClr val="dk1"/>
                </a:solidFill>
                <a:highlight>
                  <a:srgbClr val="E0FF00"/>
                </a:highlight>
                <a:latin typeface="Helvetica Neue Light"/>
                <a:ea typeface="Helvetica Neue Light"/>
                <a:cs typeface="Helvetica Neue Light"/>
                <a:sym typeface="Helvetica Neue Light"/>
              </a:rPr>
              <a:t>un título, subtítulo, cuerpo, autor, fecha y una imagen</a:t>
            </a:r>
            <a:r>
              <a:rPr b="0" i="0" lang="es-419" sz="1600" u="none" cap="none" strike="noStrike">
                <a:solidFill>
                  <a:schemeClr val="dk1"/>
                </a:solidFill>
                <a:latin typeface="Helvetica Neue Light"/>
                <a:ea typeface="Helvetica Neue Light"/>
                <a:cs typeface="Helvetica Neue Light"/>
                <a:sym typeface="Helvetica Neue Light"/>
              </a:rPr>
              <a:t> (mínimo y obligatorio, puede tener más).</a:t>
            </a:r>
            <a:endParaRPr b="0" i="0"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Light"/>
              <a:ea typeface="Helvetica Neue Light"/>
              <a:cs typeface="Helvetica Neue Light"/>
              <a:sym typeface="Helvetica Neue Light"/>
            </a:endParaRPr>
          </a:p>
        </p:txBody>
      </p:sp>
      <p:sp>
        <p:nvSpPr>
          <p:cNvPr id="611" name="Google Shape;611;p79"/>
          <p:cNvSpPr/>
          <p:nvPr/>
        </p:nvSpPr>
        <p:spPr>
          <a:xfrm>
            <a:off x="1484103" y="586349"/>
            <a:ext cx="1379100" cy="1416000"/>
          </a:xfrm>
          <a:prstGeom prst="ellipse">
            <a:avLst/>
          </a:prstGeom>
          <a:solidFill>
            <a:srgbClr val="E0FF00"/>
          </a:solid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2" name="Google Shape;612;p79"/>
          <p:cNvPicPr preferRelativeResize="0"/>
          <p:nvPr/>
        </p:nvPicPr>
        <p:blipFill rotWithShape="1">
          <a:blip r:embed="rId3">
            <a:alphaModFix/>
          </a:blip>
          <a:srcRect b="0" l="0" r="0" t="0"/>
          <a:stretch/>
        </p:blipFill>
        <p:spPr>
          <a:xfrm>
            <a:off x="1754613" y="875327"/>
            <a:ext cx="838050" cy="838050"/>
          </a:xfrm>
          <a:prstGeom prst="rect">
            <a:avLst/>
          </a:prstGeom>
          <a:noFill/>
          <a:ln>
            <a:noFill/>
          </a:ln>
        </p:spPr>
      </p:pic>
      <p:sp>
        <p:nvSpPr>
          <p:cNvPr id="613" name="Google Shape;613;p79"/>
          <p:cNvSpPr txBox="1"/>
          <p:nvPr/>
        </p:nvSpPr>
        <p:spPr>
          <a:xfrm>
            <a:off x="2245763" y="799800"/>
            <a:ext cx="4776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ENTREGA FINAL</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800"/>
              <a:buFont typeface="Arial"/>
              <a:buNone/>
            </a:pPr>
            <a:r>
              <a:rPr b="0" i="1" lang="es-419" sz="2800" u="none" cap="none" strike="noStrike">
                <a:solidFill>
                  <a:srgbClr val="000000"/>
                </a:solidFill>
                <a:latin typeface="Anton"/>
                <a:ea typeface="Anton"/>
                <a:cs typeface="Anton"/>
                <a:sym typeface="Anton"/>
              </a:rPr>
              <a:t>       Crear web similar a un blog.</a:t>
            </a:r>
            <a:endParaRPr b="0" i="1" sz="28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80"/>
          <p:cNvPicPr preferRelativeResize="0"/>
          <p:nvPr/>
        </p:nvPicPr>
        <p:blipFill rotWithShape="1">
          <a:blip r:embed="rId3">
            <a:alphaModFix/>
          </a:blip>
          <a:srcRect b="0" l="0" r="0" t="0"/>
          <a:stretch/>
        </p:blipFill>
        <p:spPr>
          <a:xfrm>
            <a:off x="1754613" y="875327"/>
            <a:ext cx="838050" cy="838050"/>
          </a:xfrm>
          <a:prstGeom prst="rect">
            <a:avLst/>
          </a:prstGeom>
          <a:noFill/>
          <a:ln>
            <a:noFill/>
          </a:ln>
        </p:spPr>
      </p:pic>
      <p:pic>
        <p:nvPicPr>
          <p:cNvPr id="619" name="Google Shape;619;p80"/>
          <p:cNvPicPr preferRelativeResize="0"/>
          <p:nvPr/>
        </p:nvPicPr>
        <p:blipFill rotWithShape="1">
          <a:blip r:embed="rId4">
            <a:alphaModFix/>
          </a:blip>
          <a:srcRect b="0" l="0" r="0" t="0"/>
          <a:stretch/>
        </p:blipFill>
        <p:spPr>
          <a:xfrm>
            <a:off x="7957475" y="4812825"/>
            <a:ext cx="1186526" cy="330675"/>
          </a:xfrm>
          <a:prstGeom prst="rect">
            <a:avLst/>
          </a:prstGeom>
          <a:noFill/>
          <a:ln>
            <a:noFill/>
          </a:ln>
        </p:spPr>
      </p:pic>
      <p:sp>
        <p:nvSpPr>
          <p:cNvPr id="620" name="Google Shape;620;p80"/>
          <p:cNvSpPr txBox="1"/>
          <p:nvPr/>
        </p:nvSpPr>
        <p:spPr>
          <a:xfrm>
            <a:off x="420875" y="1799850"/>
            <a:ext cx="8596800" cy="15438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1500"/>
              <a:buFont typeface="Arial"/>
              <a:buNone/>
            </a:pPr>
            <a:r>
              <a:t/>
            </a:r>
            <a:endParaRPr b="0" i="0" sz="1500" u="none" cap="none" strike="noStrike">
              <a:solidFill>
                <a:schemeClr val="dk1"/>
              </a:solidFill>
              <a:latin typeface="Didact Gothic"/>
              <a:ea typeface="Didact Gothic"/>
              <a:cs typeface="Didact Gothic"/>
              <a:sym typeface="Didact Gothic"/>
            </a:endParaRPr>
          </a:p>
          <a:p>
            <a:pPr indent="-330200" lvl="0" marL="457200" marR="0" rtl="0" algn="l">
              <a:lnSpc>
                <a:spcPct val="115000"/>
              </a:lnSpc>
              <a:spcBef>
                <a:spcPts val="0"/>
              </a:spcBef>
              <a:spcAft>
                <a:spcPts val="0"/>
              </a:spcAft>
              <a:buClr>
                <a:srgbClr val="E0FF00"/>
              </a:buClr>
              <a:buSzPts val="1600"/>
              <a:buFont typeface="Helvetica Neue Light"/>
              <a:buChar char="●"/>
            </a:pPr>
            <a:r>
              <a:rPr b="0" i="0" lang="es-419" sz="1600" u="none" cap="none" strike="noStrike">
                <a:solidFill>
                  <a:schemeClr val="dk1"/>
                </a:solidFill>
                <a:latin typeface="Helvetica Neue Light"/>
                <a:ea typeface="Helvetica Neue Light"/>
                <a:cs typeface="Helvetica Neue Light"/>
                <a:sym typeface="Helvetica Neue Light"/>
              </a:rPr>
              <a:t>Piezas sugeridas, no hace falta que estén todas, pero tiene que haber por lo menos un CRUD completo y el módulo de Login debe ser sólido:</a:t>
            </a:r>
            <a:endParaRPr b="0" i="0"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500"/>
              <a:buFont typeface="Arial"/>
              <a:buNone/>
            </a:pPr>
            <a:r>
              <a:t/>
            </a:r>
            <a:endParaRPr b="0" i="0" sz="1500" u="none" cap="none" strike="noStrike">
              <a:solidFill>
                <a:schemeClr val="dk1"/>
              </a:solidFill>
              <a:latin typeface="Didact Gothic"/>
              <a:ea typeface="Didact Gothic"/>
              <a:cs typeface="Didact Gothic"/>
              <a:sym typeface="Didact Gothic"/>
            </a:endParaRPr>
          </a:p>
          <a:p>
            <a:pPr indent="0" lvl="0" marL="45720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Didact Gothic"/>
              <a:ea typeface="Didact Gothic"/>
              <a:cs typeface="Didact Gothic"/>
              <a:sym typeface="Didact Gothic"/>
            </a:endParaRPr>
          </a:p>
        </p:txBody>
      </p:sp>
      <p:graphicFrame>
        <p:nvGraphicFramePr>
          <p:cNvPr id="621" name="Google Shape;621;p80"/>
          <p:cNvGraphicFramePr/>
          <p:nvPr/>
        </p:nvGraphicFramePr>
        <p:xfrm>
          <a:off x="866200" y="2801675"/>
          <a:ext cx="3000000" cy="3000000"/>
        </p:xfrm>
        <a:graphic>
          <a:graphicData uri="http://schemas.openxmlformats.org/drawingml/2006/table">
            <a:tbl>
              <a:tblPr>
                <a:noFill/>
                <a:tableStyleId>{1DA0AD06-76E8-4314-A8DE-686A27D15B5A}</a:tableStyleId>
              </a:tblPr>
              <a:tblGrid>
                <a:gridCol w="2347825"/>
                <a:gridCol w="2347825"/>
                <a:gridCol w="2347825"/>
              </a:tblGrid>
              <a:tr h="1930525">
                <a:tc>
                  <a:txBody>
                    <a:bodyPr/>
                    <a:lstStyle/>
                    <a:p>
                      <a:pPr indent="-330200" lvl="0" marL="457200" marR="0" rtl="0" algn="l">
                        <a:lnSpc>
                          <a:spcPct val="115000"/>
                        </a:lnSpc>
                        <a:spcBef>
                          <a:spcPts val="0"/>
                        </a:spcBef>
                        <a:spcAft>
                          <a:spcPts val="0"/>
                        </a:spcAft>
                        <a:buClr>
                          <a:srgbClr val="E0FF00"/>
                        </a:buClr>
                        <a:buSzPts val="1600"/>
                        <a:buFont typeface="Helvetica Neue Light"/>
                        <a:buChar char="●"/>
                      </a:pPr>
                      <a:r>
                        <a:rPr lang="es-419" sz="1600" u="none" cap="none" strike="noStrike">
                          <a:solidFill>
                            <a:schemeClr val="dk1"/>
                          </a:solidFill>
                          <a:latin typeface="Helvetica Neue Light"/>
                          <a:ea typeface="Helvetica Neue Light"/>
                          <a:cs typeface="Helvetica Neue Light"/>
                          <a:sym typeface="Helvetica Neue Light"/>
                        </a:rPr>
                        <a:t>NavBar      </a:t>
                      </a:r>
                      <a:endParaRPr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419" sz="1600" u="none" cap="none" strike="noStrike">
                          <a:solidFill>
                            <a:schemeClr val="dk1"/>
                          </a:solidFill>
                          <a:latin typeface="Helvetica Neue Light"/>
                          <a:ea typeface="Helvetica Neue Light"/>
                          <a:cs typeface="Helvetica Neue Light"/>
                          <a:sym typeface="Helvetica Neue Light"/>
                        </a:rPr>
                        <a:t>Home</a:t>
                      </a:r>
                      <a:endParaRPr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419" sz="1600" u="none" cap="none" strike="noStrike">
                          <a:solidFill>
                            <a:schemeClr val="dk1"/>
                          </a:solidFill>
                          <a:latin typeface="Helvetica Neue Light"/>
                          <a:ea typeface="Helvetica Neue Light"/>
                          <a:cs typeface="Helvetica Neue Light"/>
                          <a:sym typeface="Helvetica Neue Light"/>
                        </a:rPr>
                        <a:t>About</a:t>
                      </a:r>
                      <a:endParaRPr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419" sz="1600" u="none" cap="none" strike="noStrike">
                          <a:solidFill>
                            <a:schemeClr val="dk1"/>
                          </a:solidFill>
                          <a:latin typeface="Helvetica Neue Light"/>
                          <a:ea typeface="Helvetica Neue Light"/>
                          <a:cs typeface="Helvetica Neue Light"/>
                          <a:sym typeface="Helvetica Neue Light"/>
                        </a:rPr>
                        <a:t>Pages</a:t>
                      </a:r>
                      <a:endParaRPr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419" sz="1600" u="none" cap="none" strike="noStrike">
                          <a:solidFill>
                            <a:schemeClr val="dk1"/>
                          </a:solidFill>
                          <a:latin typeface="Helvetica Neue Light"/>
                          <a:ea typeface="Helvetica Neue Light"/>
                          <a:cs typeface="Helvetica Neue Light"/>
                          <a:sym typeface="Helvetica Neue Light"/>
                        </a:rPr>
                        <a:t>Login</a:t>
                      </a:r>
                      <a:endParaRPr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419" sz="1600" u="none" cap="none" strike="noStrike">
                          <a:solidFill>
                            <a:schemeClr val="dk1"/>
                          </a:solidFill>
                          <a:latin typeface="Helvetica Neue Light"/>
                          <a:ea typeface="Helvetica Neue Light"/>
                          <a:cs typeface="Helvetica Neue Light"/>
                          <a:sym typeface="Helvetica Neue Light"/>
                        </a:rPr>
                        <a:t>Signup</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38100">
                      <a:solidFill>
                        <a:srgbClr val="E0FF00"/>
                      </a:solidFill>
                      <a:prstDash val="solid"/>
                      <a:round/>
                      <a:headEnd len="sm" w="sm" type="none"/>
                      <a:tailEnd len="sm" w="sm" type="none"/>
                    </a:lnL>
                    <a:lnR cap="flat" cmpd="sng" w="38100">
                      <a:solidFill>
                        <a:srgbClr val="E0FF00"/>
                      </a:solidFill>
                      <a:prstDash val="solid"/>
                      <a:round/>
                      <a:headEnd len="sm" w="sm" type="none"/>
                      <a:tailEnd len="sm" w="sm" type="none"/>
                    </a:lnR>
                    <a:lnT cap="flat" cmpd="sng" w="38100">
                      <a:solidFill>
                        <a:srgbClr val="E0FF00"/>
                      </a:solidFill>
                      <a:prstDash val="solid"/>
                      <a:round/>
                      <a:headEnd len="sm" w="sm" type="none"/>
                      <a:tailEnd len="sm" w="sm" type="none"/>
                    </a:lnT>
                    <a:lnB cap="flat" cmpd="sng" w="38100">
                      <a:solidFill>
                        <a:srgbClr val="E0FF00"/>
                      </a:solidFill>
                      <a:prstDash val="solid"/>
                      <a:round/>
                      <a:headEnd len="sm" w="sm" type="none"/>
                      <a:tailEnd len="sm" w="sm" type="none"/>
                    </a:lnB>
                  </a:tcPr>
                </a:tc>
                <a:tc>
                  <a:txBody>
                    <a:bodyPr/>
                    <a:lstStyle/>
                    <a:p>
                      <a:pPr indent="-330200" lvl="0" marL="457200" marR="0" rtl="0" algn="l">
                        <a:lnSpc>
                          <a:spcPct val="115000"/>
                        </a:lnSpc>
                        <a:spcBef>
                          <a:spcPts val="0"/>
                        </a:spcBef>
                        <a:spcAft>
                          <a:spcPts val="0"/>
                        </a:spcAft>
                        <a:buClr>
                          <a:srgbClr val="E0FF00"/>
                        </a:buClr>
                        <a:buSzPts val="1600"/>
                        <a:buFont typeface="Helvetica Neue Light"/>
                        <a:buChar char="●"/>
                      </a:pPr>
                      <a:r>
                        <a:rPr lang="es-419" sz="1600" u="none" cap="none" strike="noStrike">
                          <a:solidFill>
                            <a:schemeClr val="dk1"/>
                          </a:solidFill>
                          <a:latin typeface="Helvetica Neue Light"/>
                          <a:ea typeface="Helvetica Neue Light"/>
                          <a:cs typeface="Helvetica Neue Light"/>
                          <a:sym typeface="Helvetica Neue Light"/>
                        </a:rPr>
                        <a:t>Messages</a:t>
                      </a:r>
                      <a:endParaRPr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419" sz="1600" u="none" cap="none" strike="noStrike">
                          <a:solidFill>
                            <a:schemeClr val="dk1"/>
                          </a:solidFill>
                          <a:latin typeface="Helvetica Neue Light"/>
                          <a:ea typeface="Helvetica Neue Light"/>
                          <a:cs typeface="Helvetica Neue Light"/>
                          <a:sym typeface="Helvetica Neue Light"/>
                        </a:rPr>
                        <a:t>Profile</a:t>
                      </a:r>
                      <a:endParaRPr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419" sz="1600" u="none" cap="none" strike="noStrike">
                          <a:solidFill>
                            <a:schemeClr val="dk1"/>
                          </a:solidFill>
                          <a:latin typeface="Helvetica Neue Light"/>
                          <a:ea typeface="Helvetica Neue Light"/>
                          <a:cs typeface="Helvetica Neue Light"/>
                          <a:sym typeface="Helvetica Neue Light"/>
                        </a:rPr>
                        <a:t>Logout</a:t>
                      </a:r>
                      <a:endParaRPr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419" sz="1600" u="none" cap="none" strike="noStrike">
                          <a:solidFill>
                            <a:schemeClr val="dk1"/>
                          </a:solidFill>
                          <a:latin typeface="Helvetica Neue Light"/>
                          <a:ea typeface="Helvetica Neue Light"/>
                          <a:cs typeface="Helvetica Neue Light"/>
                          <a:sym typeface="Helvetica Neue Light"/>
                        </a:rPr>
                        <a:t>Get pages</a:t>
                      </a:r>
                      <a:endParaRPr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419" sz="1600" u="none" cap="none" strike="noStrike">
                          <a:solidFill>
                            <a:schemeClr val="dk1"/>
                          </a:solidFill>
                          <a:latin typeface="Helvetica Neue Light"/>
                          <a:ea typeface="Helvetica Neue Light"/>
                          <a:cs typeface="Helvetica Neue Light"/>
                          <a:sym typeface="Helvetica Neue Light"/>
                        </a:rPr>
                        <a:t>Get page</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38100">
                      <a:solidFill>
                        <a:srgbClr val="E0FF00"/>
                      </a:solidFill>
                      <a:prstDash val="solid"/>
                      <a:round/>
                      <a:headEnd len="sm" w="sm" type="none"/>
                      <a:tailEnd len="sm" w="sm" type="none"/>
                    </a:lnL>
                    <a:lnR cap="flat" cmpd="sng" w="38100">
                      <a:solidFill>
                        <a:srgbClr val="E0FF00"/>
                      </a:solidFill>
                      <a:prstDash val="solid"/>
                      <a:round/>
                      <a:headEnd len="sm" w="sm" type="none"/>
                      <a:tailEnd len="sm" w="sm" type="none"/>
                    </a:lnR>
                    <a:lnT cap="flat" cmpd="sng" w="38100">
                      <a:solidFill>
                        <a:srgbClr val="E0FF00"/>
                      </a:solidFill>
                      <a:prstDash val="solid"/>
                      <a:round/>
                      <a:headEnd len="sm" w="sm" type="none"/>
                      <a:tailEnd len="sm" w="sm" type="none"/>
                    </a:lnT>
                    <a:lnB cap="flat" cmpd="sng" w="38100">
                      <a:solidFill>
                        <a:srgbClr val="E0FF00"/>
                      </a:solidFill>
                      <a:prstDash val="solid"/>
                      <a:round/>
                      <a:headEnd len="sm" w="sm" type="none"/>
                      <a:tailEnd len="sm" w="sm" type="none"/>
                    </a:lnB>
                  </a:tcPr>
                </a:tc>
                <a:tc>
                  <a:txBody>
                    <a:bodyPr/>
                    <a:lstStyle/>
                    <a:p>
                      <a:pPr indent="-330200" lvl="0" marL="457200" marR="0" rtl="0" algn="l">
                        <a:lnSpc>
                          <a:spcPct val="115000"/>
                        </a:lnSpc>
                        <a:spcBef>
                          <a:spcPts val="0"/>
                        </a:spcBef>
                        <a:spcAft>
                          <a:spcPts val="0"/>
                        </a:spcAft>
                        <a:buClr>
                          <a:srgbClr val="E0FF00"/>
                        </a:buClr>
                        <a:buSzPts val="1600"/>
                        <a:buFont typeface="Helvetica Neue Light"/>
                        <a:buChar char="●"/>
                      </a:pPr>
                      <a:r>
                        <a:rPr lang="es-419" sz="1600" u="none" cap="none" strike="noStrike">
                          <a:solidFill>
                            <a:schemeClr val="dk1"/>
                          </a:solidFill>
                          <a:latin typeface="Helvetica Neue Light"/>
                          <a:ea typeface="Helvetica Neue Light"/>
                          <a:cs typeface="Helvetica Neue Light"/>
                          <a:sym typeface="Helvetica Neue Light"/>
                        </a:rPr>
                        <a:t>Create page</a:t>
                      </a:r>
                      <a:endParaRPr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419" sz="1600" u="none" cap="none" strike="noStrike">
                          <a:solidFill>
                            <a:schemeClr val="dk1"/>
                          </a:solidFill>
                          <a:latin typeface="Helvetica Neue Light"/>
                          <a:ea typeface="Helvetica Neue Light"/>
                          <a:cs typeface="Helvetica Neue Light"/>
                          <a:sym typeface="Helvetica Neue Light"/>
                        </a:rPr>
                        <a:t>Update Page</a:t>
                      </a:r>
                      <a:endParaRPr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419" sz="1600" u="none" cap="none" strike="noStrike">
                          <a:solidFill>
                            <a:schemeClr val="dk1"/>
                          </a:solidFill>
                          <a:latin typeface="Helvetica Neue Light"/>
                          <a:ea typeface="Helvetica Neue Light"/>
                          <a:cs typeface="Helvetica Neue Light"/>
                          <a:sym typeface="Helvetica Neue Light"/>
                        </a:rPr>
                        <a:t>Delete page</a:t>
                      </a:r>
                      <a:endParaRPr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419" sz="1600" u="none" cap="none" strike="noStrike">
                          <a:solidFill>
                            <a:schemeClr val="dk1"/>
                          </a:solidFill>
                          <a:latin typeface="Helvetica Neue Light"/>
                          <a:ea typeface="Helvetica Neue Light"/>
                          <a:cs typeface="Helvetica Neue Light"/>
                          <a:sym typeface="Helvetica Neue Light"/>
                        </a:rPr>
                        <a:t>Get profile</a:t>
                      </a:r>
                      <a:endParaRPr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419" sz="1600" u="none" cap="none" strike="noStrike">
                          <a:solidFill>
                            <a:schemeClr val="dk1"/>
                          </a:solidFill>
                          <a:latin typeface="Helvetica Neue Light"/>
                          <a:ea typeface="Helvetica Neue Light"/>
                          <a:cs typeface="Helvetica Neue Light"/>
                          <a:sym typeface="Helvetica Neue Light"/>
                        </a:rPr>
                        <a:t>Update profile</a:t>
                      </a:r>
                      <a:endParaRPr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600"/>
                        <a:buFont typeface="Arial"/>
                        <a:buNone/>
                      </a:pPr>
                      <a:r>
                        <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38100">
                      <a:solidFill>
                        <a:srgbClr val="E0FF00"/>
                      </a:solidFill>
                      <a:prstDash val="solid"/>
                      <a:round/>
                      <a:headEnd len="sm" w="sm" type="none"/>
                      <a:tailEnd len="sm" w="sm" type="none"/>
                    </a:lnL>
                    <a:lnR cap="flat" cmpd="sng" w="38100">
                      <a:solidFill>
                        <a:srgbClr val="E0FF00"/>
                      </a:solidFill>
                      <a:prstDash val="solid"/>
                      <a:round/>
                      <a:headEnd len="sm" w="sm" type="none"/>
                      <a:tailEnd len="sm" w="sm" type="none"/>
                    </a:lnR>
                    <a:lnT cap="flat" cmpd="sng" w="38100">
                      <a:solidFill>
                        <a:srgbClr val="E0FF00"/>
                      </a:solidFill>
                      <a:prstDash val="solid"/>
                      <a:round/>
                      <a:headEnd len="sm" w="sm" type="none"/>
                      <a:tailEnd len="sm" w="sm" type="none"/>
                    </a:lnT>
                    <a:lnB cap="flat" cmpd="sng" w="38100">
                      <a:solidFill>
                        <a:srgbClr val="E0FF00"/>
                      </a:solidFill>
                      <a:prstDash val="solid"/>
                      <a:round/>
                      <a:headEnd len="sm" w="sm" type="none"/>
                      <a:tailEnd len="sm" w="sm" type="none"/>
                    </a:lnB>
                  </a:tcPr>
                </a:tc>
              </a:tr>
            </a:tbl>
          </a:graphicData>
        </a:graphic>
      </p:graphicFrame>
      <p:sp>
        <p:nvSpPr>
          <p:cNvPr id="622" name="Google Shape;622;p80"/>
          <p:cNvSpPr/>
          <p:nvPr/>
        </p:nvSpPr>
        <p:spPr>
          <a:xfrm>
            <a:off x="1484103" y="586349"/>
            <a:ext cx="1379100" cy="1416000"/>
          </a:xfrm>
          <a:prstGeom prst="ellipse">
            <a:avLst/>
          </a:prstGeom>
          <a:solidFill>
            <a:srgbClr val="E0FF00"/>
          </a:solid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80"/>
          <p:cNvSpPr txBox="1"/>
          <p:nvPr/>
        </p:nvSpPr>
        <p:spPr>
          <a:xfrm>
            <a:off x="2245763" y="799800"/>
            <a:ext cx="4776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ENTREGA FINAL</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800"/>
              <a:buFont typeface="Arial"/>
              <a:buNone/>
            </a:pPr>
            <a:r>
              <a:rPr b="0" i="1" lang="es-419" sz="2800" u="none" cap="none" strike="noStrike">
                <a:solidFill>
                  <a:srgbClr val="000000"/>
                </a:solidFill>
                <a:latin typeface="Anton"/>
                <a:ea typeface="Anton"/>
                <a:cs typeface="Anton"/>
                <a:sym typeface="Anton"/>
              </a:rPr>
              <a:t>       Crear web similar a un blog.</a:t>
            </a:r>
            <a:endParaRPr b="0" i="1" sz="28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pic>
        <p:nvPicPr>
          <p:cNvPr id="624" name="Google Shape;624;p80"/>
          <p:cNvPicPr preferRelativeResize="0"/>
          <p:nvPr/>
        </p:nvPicPr>
        <p:blipFill rotWithShape="1">
          <a:blip r:embed="rId3">
            <a:alphaModFix/>
          </a:blip>
          <a:srcRect b="0" l="0" r="0" t="0"/>
          <a:stretch/>
        </p:blipFill>
        <p:spPr>
          <a:xfrm>
            <a:off x="1754613" y="875327"/>
            <a:ext cx="838050" cy="8380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81"/>
          <p:cNvPicPr preferRelativeResize="0"/>
          <p:nvPr/>
        </p:nvPicPr>
        <p:blipFill rotWithShape="1">
          <a:blip r:embed="rId3">
            <a:alphaModFix/>
          </a:blip>
          <a:srcRect b="0" l="0" r="0" t="0"/>
          <a:stretch/>
        </p:blipFill>
        <p:spPr>
          <a:xfrm>
            <a:off x="1754613" y="875327"/>
            <a:ext cx="838050" cy="838050"/>
          </a:xfrm>
          <a:prstGeom prst="rect">
            <a:avLst/>
          </a:prstGeom>
          <a:noFill/>
          <a:ln>
            <a:noFill/>
          </a:ln>
        </p:spPr>
      </p:pic>
      <p:pic>
        <p:nvPicPr>
          <p:cNvPr id="630" name="Google Shape;630;p81"/>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sp>
        <p:nvSpPr>
          <p:cNvPr id="631" name="Google Shape;631;p81"/>
          <p:cNvSpPr txBox="1"/>
          <p:nvPr/>
        </p:nvSpPr>
        <p:spPr>
          <a:xfrm>
            <a:off x="273600" y="2328650"/>
            <a:ext cx="8596800" cy="3563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50000"/>
              </a:lnSpc>
              <a:spcBef>
                <a:spcPts val="0"/>
              </a:spcBef>
              <a:spcAft>
                <a:spcPts val="0"/>
              </a:spcAft>
              <a:buClr>
                <a:srgbClr val="E0FF00"/>
              </a:buClr>
              <a:buSzPts val="1600"/>
              <a:buFont typeface="Helvetica Neue Light"/>
              <a:buChar char="●"/>
            </a:pPr>
            <a:r>
              <a:rPr b="0" i="0" lang="es-419" sz="1600" u="none" cap="none" strike="noStrike">
                <a:solidFill>
                  <a:srgbClr val="000000"/>
                </a:solidFill>
                <a:highlight>
                  <a:schemeClr val="lt1"/>
                </a:highlight>
                <a:latin typeface="Helvetica Neue Light"/>
                <a:ea typeface="Helvetica Neue Light"/>
                <a:cs typeface="Helvetica Neue Light"/>
                <a:sym typeface="Helvetica Neue Light"/>
              </a:rPr>
              <a:t>Inicio: </a:t>
            </a:r>
            <a:r>
              <a:rPr b="0" i="0" lang="es-419" sz="1600" u="none" cap="none" strike="noStrike">
                <a:solidFill>
                  <a:srgbClr val="000000"/>
                </a:solidFill>
                <a:latin typeface="Helvetica Neue Light"/>
                <a:ea typeface="Helvetica Neue Light"/>
                <a:cs typeface="Helvetica Neue Light"/>
                <a:sym typeface="Helvetica Neue Light"/>
              </a:rPr>
              <a:t>Al momento de ingresar a la app en la ruta base </a:t>
            </a:r>
            <a:r>
              <a:rPr b="1" i="0" lang="es-419" sz="1600" u="none" cap="none" strike="noStrike">
                <a:solidFill>
                  <a:srgbClr val="000000"/>
                </a:solidFill>
                <a:latin typeface="Helvetica Neue"/>
                <a:ea typeface="Helvetica Neue"/>
                <a:cs typeface="Helvetica Neue"/>
                <a:sym typeface="Helvetica Neue"/>
              </a:rPr>
              <a:t>‘/’.</a:t>
            </a:r>
            <a:endParaRPr b="1" i="0" sz="1600" u="none" cap="none" strike="noStrike">
              <a:solidFill>
                <a:srgbClr val="000000"/>
              </a:solidFill>
              <a:latin typeface="Helvetica Neue"/>
              <a:ea typeface="Helvetica Neue"/>
              <a:cs typeface="Helvetica Neue"/>
              <a:sym typeface="Helvetica Neue"/>
            </a:endParaRPr>
          </a:p>
          <a:p>
            <a:pPr indent="-330200" lvl="0" marL="457200" marR="0" rtl="0" algn="l">
              <a:lnSpc>
                <a:spcPct val="150000"/>
              </a:lnSpc>
              <a:spcBef>
                <a:spcPts val="0"/>
              </a:spcBef>
              <a:spcAft>
                <a:spcPts val="0"/>
              </a:spcAft>
              <a:buClr>
                <a:srgbClr val="E0FF00"/>
              </a:buClr>
              <a:buSzPts val="1600"/>
              <a:buFont typeface="Helvetica Neue Light"/>
              <a:buChar char="●"/>
            </a:pPr>
            <a:r>
              <a:rPr b="0" i="0" lang="es-419" sz="1600" u="none" cap="none" strike="noStrike">
                <a:solidFill>
                  <a:srgbClr val="000000"/>
                </a:solidFill>
                <a:latin typeface="Helvetica Neue Light"/>
                <a:ea typeface="Helvetica Neue Light"/>
                <a:cs typeface="Helvetica Neue Light"/>
                <a:sym typeface="Helvetica Neue Light"/>
              </a:rPr>
              <a:t>Visualizar el </a:t>
            </a:r>
            <a:r>
              <a:rPr b="1" i="0" lang="es-419" sz="1600" u="none" cap="none" strike="noStrike">
                <a:solidFill>
                  <a:srgbClr val="000000"/>
                </a:solidFill>
                <a:latin typeface="Helvetica Neue"/>
                <a:ea typeface="Helvetica Neue"/>
                <a:cs typeface="Helvetica Neue"/>
                <a:sym typeface="Helvetica Neue"/>
              </a:rPr>
              <a:t>home</a:t>
            </a:r>
            <a:r>
              <a:rPr b="0" i="0" lang="es-419" sz="1600" u="none" cap="none" strike="noStrike">
                <a:solidFill>
                  <a:srgbClr val="000000"/>
                </a:solidFill>
                <a:latin typeface="Helvetica Neue Light"/>
                <a:ea typeface="Helvetica Neue Light"/>
                <a:cs typeface="Helvetica Neue Light"/>
                <a:sym typeface="Helvetica Neue Light"/>
              </a:rPr>
              <a:t> del blog.</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E0FF00"/>
              </a:buClr>
              <a:buSzPts val="1600"/>
              <a:buFont typeface="Helvetica Neue Light"/>
              <a:buChar char="●"/>
            </a:pPr>
            <a:r>
              <a:rPr b="0" i="0" lang="es-419" sz="1600" u="none" cap="none" strike="noStrike">
                <a:solidFill>
                  <a:srgbClr val="000000"/>
                </a:solidFill>
                <a:latin typeface="Helvetica Neue Light"/>
                <a:ea typeface="Helvetica Neue Light"/>
                <a:cs typeface="Helvetica Neue Light"/>
                <a:sym typeface="Helvetica Neue Light"/>
              </a:rPr>
              <a:t>Poder listar todas las páginas del blog, poder ver en detalle cada una, poder crear, editar o borrar páginas del blog.</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E0FF00"/>
              </a:buClr>
              <a:buSzPts val="1600"/>
              <a:buFont typeface="Helvetica Neue Light"/>
              <a:buChar char="●"/>
            </a:pPr>
            <a:r>
              <a:rPr b="0" i="0" lang="es-419" sz="1600" u="none" cap="none" strike="noStrike">
                <a:solidFill>
                  <a:srgbClr val="000000"/>
                </a:solidFill>
                <a:latin typeface="Helvetica Neue Light"/>
                <a:ea typeface="Helvetica Neue Light"/>
                <a:cs typeface="Helvetica Neue Light"/>
                <a:sym typeface="Helvetica Neue Light"/>
              </a:rPr>
              <a:t>Las páginas están formadas por un título, un contenido en editor de texto avanzado (ckeditor por ejemplo), una imagen, fecha de posteo de la imagen.</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600"/>
              <a:buFont typeface="Arial"/>
              <a:buNone/>
            </a:pPr>
            <a:r>
              <a:t/>
            </a:r>
            <a:endParaRPr b="0" i="0" sz="1600" u="sng" cap="none" strike="noStrike">
              <a:solidFill>
                <a:srgbClr val="000000"/>
              </a:solidFill>
              <a:highlight>
                <a:srgbClr val="FFFF00"/>
              </a:highlight>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500"/>
              <a:buFont typeface="Arial"/>
              <a:buNone/>
            </a:pPr>
            <a:r>
              <a:t/>
            </a:r>
            <a:endParaRPr b="0" i="0" sz="1500" u="none" cap="none" strike="noStrike">
              <a:solidFill>
                <a:schemeClr val="dk1"/>
              </a:solidFill>
              <a:latin typeface="Didact Gothic"/>
              <a:ea typeface="Didact Gothic"/>
              <a:cs typeface="Didact Gothic"/>
              <a:sym typeface="Didact Gothic"/>
            </a:endParaRPr>
          </a:p>
          <a:p>
            <a:pPr indent="0" lvl="0" marL="457200" marR="0" rtl="0" algn="l">
              <a:lnSpc>
                <a:spcPct val="115000"/>
              </a:lnSpc>
              <a:spcBef>
                <a:spcPts val="0"/>
              </a:spcBef>
              <a:spcAft>
                <a:spcPts val="0"/>
              </a:spcAft>
              <a:buClr>
                <a:srgbClr val="000000"/>
              </a:buClr>
              <a:buSzPts val="1500"/>
              <a:buFont typeface="Arial"/>
              <a:buNone/>
            </a:pPr>
            <a:r>
              <a:t/>
            </a:r>
            <a:endParaRPr b="0" i="0" sz="1500" u="none" cap="none" strike="noStrike">
              <a:solidFill>
                <a:schemeClr val="dk1"/>
              </a:solidFill>
              <a:latin typeface="Didact Gothic"/>
              <a:ea typeface="Didact Gothic"/>
              <a:cs typeface="Didact Gothic"/>
              <a:sym typeface="Didact Gothic"/>
            </a:endParaRPr>
          </a:p>
          <a:p>
            <a:pPr indent="0" lvl="0" marL="45720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Didact Gothic"/>
              <a:ea typeface="Didact Gothic"/>
              <a:cs typeface="Didact Gothic"/>
              <a:sym typeface="Didact Gothic"/>
            </a:endParaRPr>
          </a:p>
        </p:txBody>
      </p:sp>
      <p:sp>
        <p:nvSpPr>
          <p:cNvPr id="632" name="Google Shape;632;p81"/>
          <p:cNvSpPr/>
          <p:nvPr/>
        </p:nvSpPr>
        <p:spPr>
          <a:xfrm>
            <a:off x="1484103" y="586349"/>
            <a:ext cx="1379100" cy="1416000"/>
          </a:xfrm>
          <a:prstGeom prst="ellipse">
            <a:avLst/>
          </a:prstGeom>
          <a:solidFill>
            <a:srgbClr val="E0FF00"/>
          </a:solid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3" name="Google Shape;633;p81"/>
          <p:cNvPicPr preferRelativeResize="0"/>
          <p:nvPr/>
        </p:nvPicPr>
        <p:blipFill rotWithShape="1">
          <a:blip r:embed="rId3">
            <a:alphaModFix/>
          </a:blip>
          <a:srcRect b="0" l="0" r="0" t="0"/>
          <a:stretch/>
        </p:blipFill>
        <p:spPr>
          <a:xfrm>
            <a:off x="1754613" y="875327"/>
            <a:ext cx="838050" cy="838050"/>
          </a:xfrm>
          <a:prstGeom prst="rect">
            <a:avLst/>
          </a:prstGeom>
          <a:noFill/>
          <a:ln>
            <a:noFill/>
          </a:ln>
        </p:spPr>
      </p:pic>
      <p:sp>
        <p:nvSpPr>
          <p:cNvPr id="634" name="Google Shape;634;p81"/>
          <p:cNvSpPr txBox="1"/>
          <p:nvPr/>
        </p:nvSpPr>
        <p:spPr>
          <a:xfrm>
            <a:off x="2245763" y="799800"/>
            <a:ext cx="4776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ENTREGA FINAL</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800"/>
              <a:buFont typeface="Arial"/>
              <a:buNone/>
            </a:pPr>
            <a:r>
              <a:rPr b="0" i="1" lang="es-419" sz="2800" u="none" cap="none" strike="noStrike">
                <a:solidFill>
                  <a:srgbClr val="000000"/>
                </a:solidFill>
                <a:latin typeface="Anton"/>
                <a:ea typeface="Anton"/>
                <a:cs typeface="Anton"/>
                <a:sym typeface="Anton"/>
              </a:rPr>
              <a:t>Requisitos bases </a:t>
            </a:r>
            <a:endParaRPr b="0" i="1" sz="28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p82"/>
          <p:cNvPicPr preferRelativeResize="0"/>
          <p:nvPr/>
        </p:nvPicPr>
        <p:blipFill rotWithShape="1">
          <a:blip r:embed="rId3">
            <a:alphaModFix/>
          </a:blip>
          <a:srcRect b="0" l="0" r="0" t="0"/>
          <a:stretch/>
        </p:blipFill>
        <p:spPr>
          <a:xfrm>
            <a:off x="1754613" y="875327"/>
            <a:ext cx="838050" cy="838050"/>
          </a:xfrm>
          <a:prstGeom prst="rect">
            <a:avLst/>
          </a:prstGeom>
          <a:noFill/>
          <a:ln>
            <a:noFill/>
          </a:ln>
        </p:spPr>
      </p:pic>
      <p:pic>
        <p:nvPicPr>
          <p:cNvPr id="640" name="Google Shape;640;p82"/>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sp>
        <p:nvSpPr>
          <p:cNvPr id="641" name="Google Shape;641;p82"/>
          <p:cNvSpPr txBox="1"/>
          <p:nvPr/>
        </p:nvSpPr>
        <p:spPr>
          <a:xfrm>
            <a:off x="335825" y="2055200"/>
            <a:ext cx="8596800" cy="348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a:p>
            <a:pPr indent="-330200" lvl="0" marL="457200" marR="0" rtl="0" algn="l">
              <a:lnSpc>
                <a:spcPct val="150000"/>
              </a:lnSpc>
              <a:spcBef>
                <a:spcPts val="0"/>
              </a:spcBef>
              <a:spcAft>
                <a:spcPts val="0"/>
              </a:spcAft>
              <a:buClr>
                <a:srgbClr val="E0FF00"/>
              </a:buClr>
              <a:buSzPts val="1600"/>
              <a:buFont typeface="Helvetica Neue Light"/>
              <a:buChar char="●"/>
            </a:pPr>
            <a:r>
              <a:rPr b="0" i="0" lang="es-419" sz="1600" u="none" cap="none" strike="noStrike">
                <a:solidFill>
                  <a:schemeClr val="dk1"/>
                </a:solidFill>
                <a:latin typeface="Helvetica Neue Light"/>
                <a:ea typeface="Helvetica Neue Light"/>
                <a:cs typeface="Helvetica Neue Light"/>
                <a:sym typeface="Helvetica Neue Light"/>
              </a:rPr>
              <a:t>Tener una app de registro donde se puedan registrar usuarios en el route accounts/signup, un usuario está compuesto por: email - contraseña - nombre de usuario.</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E0FF00"/>
              </a:buClr>
              <a:buSzPts val="1600"/>
              <a:buFont typeface="Helvetica Neue Light"/>
              <a:buChar char="●"/>
            </a:pPr>
            <a:r>
              <a:rPr b="0" i="0" lang="es-419" sz="1600" u="none" cap="none" strike="noStrike">
                <a:solidFill>
                  <a:schemeClr val="dk1"/>
                </a:solidFill>
                <a:latin typeface="Helvetica Neue Light"/>
                <a:ea typeface="Helvetica Neue Light"/>
                <a:cs typeface="Helvetica Neue Light"/>
                <a:sym typeface="Helvetica Neue Light"/>
              </a:rPr>
              <a:t>Tener una app de login en el route accounts/login/ la cual permite loguearse con los datos de administrador o de usuario normal.</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E0FF00"/>
              </a:buClr>
              <a:buSzPts val="1600"/>
              <a:buFont typeface="Helvetica Neue Light"/>
              <a:buChar char="●"/>
            </a:pPr>
            <a:r>
              <a:rPr b="0" i="0" lang="es-419" sz="1600" u="none" cap="none" strike="noStrike">
                <a:solidFill>
                  <a:schemeClr val="dk1"/>
                </a:solidFill>
                <a:latin typeface="Helvetica Neue Light"/>
                <a:ea typeface="Helvetica Neue Light"/>
                <a:cs typeface="Helvetica Neue Light"/>
                <a:sym typeface="Helvetica Neue Light"/>
              </a:rPr>
              <a:t>Tener una app de perfiles en el route accounts/profile/ la cual muestra la info de nuestro usuario y permite poder modificar y/o borrar: imagen - nombre - descripción -  un link a una página web - email y contraseña.</a:t>
            </a:r>
            <a:endParaRPr b="0" i="0"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500"/>
              <a:buFont typeface="Arial"/>
              <a:buNone/>
            </a:pPr>
            <a:r>
              <a:t/>
            </a:r>
            <a:endParaRPr b="0" i="0" sz="1500" u="none" cap="none" strike="noStrike">
              <a:solidFill>
                <a:schemeClr val="dk1"/>
              </a:solidFill>
              <a:latin typeface="Didact Gothic"/>
              <a:ea typeface="Didact Gothic"/>
              <a:cs typeface="Didact Gothic"/>
              <a:sym typeface="Didact Gothic"/>
            </a:endParaRPr>
          </a:p>
          <a:p>
            <a:pPr indent="0" lvl="0" marL="45720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Didact Gothic"/>
              <a:ea typeface="Didact Gothic"/>
              <a:cs typeface="Didact Gothic"/>
              <a:sym typeface="Didact Gothic"/>
            </a:endParaRPr>
          </a:p>
        </p:txBody>
      </p:sp>
      <p:sp>
        <p:nvSpPr>
          <p:cNvPr id="642" name="Google Shape;642;p82"/>
          <p:cNvSpPr/>
          <p:nvPr/>
        </p:nvSpPr>
        <p:spPr>
          <a:xfrm>
            <a:off x="1484103" y="586349"/>
            <a:ext cx="1379100" cy="1416000"/>
          </a:xfrm>
          <a:prstGeom prst="ellipse">
            <a:avLst/>
          </a:prstGeom>
          <a:solidFill>
            <a:srgbClr val="E0FF00"/>
          </a:solid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3" name="Google Shape;643;p82"/>
          <p:cNvPicPr preferRelativeResize="0"/>
          <p:nvPr/>
        </p:nvPicPr>
        <p:blipFill rotWithShape="1">
          <a:blip r:embed="rId3">
            <a:alphaModFix/>
          </a:blip>
          <a:srcRect b="0" l="0" r="0" t="0"/>
          <a:stretch/>
        </p:blipFill>
        <p:spPr>
          <a:xfrm>
            <a:off x="1754613" y="875327"/>
            <a:ext cx="838050" cy="838050"/>
          </a:xfrm>
          <a:prstGeom prst="rect">
            <a:avLst/>
          </a:prstGeom>
          <a:noFill/>
          <a:ln>
            <a:noFill/>
          </a:ln>
        </p:spPr>
      </p:pic>
      <p:sp>
        <p:nvSpPr>
          <p:cNvPr id="644" name="Google Shape;644;p82"/>
          <p:cNvSpPr txBox="1"/>
          <p:nvPr/>
        </p:nvSpPr>
        <p:spPr>
          <a:xfrm>
            <a:off x="2245763" y="799800"/>
            <a:ext cx="4776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ENTREGA FINAL</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800"/>
              <a:buFont typeface="Arial"/>
              <a:buNone/>
            </a:pPr>
            <a:r>
              <a:rPr b="0" i="1" lang="es-419" sz="2800" u="none" cap="none" strike="noStrike">
                <a:solidFill>
                  <a:srgbClr val="000000"/>
                </a:solidFill>
                <a:latin typeface="Anton"/>
                <a:ea typeface="Anton"/>
                <a:cs typeface="Anton"/>
                <a:sym typeface="Anton"/>
              </a:rPr>
              <a:t>Requisitos bases </a:t>
            </a:r>
            <a:endParaRPr b="0" i="1" sz="28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83"/>
          <p:cNvPicPr preferRelativeResize="0"/>
          <p:nvPr/>
        </p:nvPicPr>
        <p:blipFill rotWithShape="1">
          <a:blip r:embed="rId3">
            <a:alphaModFix/>
          </a:blip>
          <a:srcRect b="0" l="0" r="0" t="0"/>
          <a:stretch/>
        </p:blipFill>
        <p:spPr>
          <a:xfrm>
            <a:off x="1754613" y="875327"/>
            <a:ext cx="838050" cy="838050"/>
          </a:xfrm>
          <a:prstGeom prst="rect">
            <a:avLst/>
          </a:prstGeom>
          <a:noFill/>
          <a:ln>
            <a:noFill/>
          </a:ln>
        </p:spPr>
      </p:pic>
      <p:pic>
        <p:nvPicPr>
          <p:cNvPr id="650" name="Google Shape;650;p8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sp>
        <p:nvSpPr>
          <p:cNvPr id="651" name="Google Shape;651;p83"/>
          <p:cNvSpPr txBox="1"/>
          <p:nvPr/>
        </p:nvSpPr>
        <p:spPr>
          <a:xfrm>
            <a:off x="273600" y="2318150"/>
            <a:ext cx="8596800" cy="348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a:p>
            <a:pPr indent="-330200" lvl="0" marL="457200" marR="0" rtl="0" algn="l">
              <a:lnSpc>
                <a:spcPct val="150000"/>
              </a:lnSpc>
              <a:spcBef>
                <a:spcPts val="0"/>
              </a:spcBef>
              <a:spcAft>
                <a:spcPts val="0"/>
              </a:spcAft>
              <a:buClr>
                <a:srgbClr val="E0FF00"/>
              </a:buClr>
              <a:buSzPts val="1600"/>
              <a:buFont typeface="Helvetica Neue Light"/>
              <a:buChar char="●"/>
            </a:pPr>
            <a:r>
              <a:rPr b="0" i="0" lang="es-419" sz="1600" u="none" cap="none" strike="noStrike">
                <a:solidFill>
                  <a:schemeClr val="dk1"/>
                </a:solidFill>
                <a:latin typeface="Helvetica Neue Light"/>
                <a:ea typeface="Helvetica Neue Light"/>
                <a:cs typeface="Helvetica Neue Light"/>
                <a:sym typeface="Helvetica Neue Light"/>
              </a:rPr>
              <a:t>Contar con un admin en route </a:t>
            </a:r>
            <a:r>
              <a:rPr b="1" i="0" lang="es-419" sz="1600" u="none" cap="none" strike="noStrike">
                <a:solidFill>
                  <a:schemeClr val="dk1"/>
                </a:solidFill>
                <a:latin typeface="Helvetica Neue"/>
                <a:ea typeface="Helvetica Neue"/>
                <a:cs typeface="Helvetica Neue"/>
                <a:sym typeface="Helvetica Neue"/>
              </a:rPr>
              <a:t>admin/</a:t>
            </a:r>
            <a:r>
              <a:rPr b="0" i="0" lang="es-419" sz="1600" u="none" cap="none" strike="noStrike">
                <a:solidFill>
                  <a:schemeClr val="dk1"/>
                </a:solidFill>
                <a:latin typeface="Helvetica Neue Light"/>
                <a:ea typeface="Helvetica Neue Light"/>
                <a:cs typeface="Helvetica Neue Light"/>
                <a:sym typeface="Helvetica Neue Light"/>
              </a:rPr>
              <a:t> donde se puedan manejar las apps y los datos en las apps.</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E0FF00"/>
              </a:buClr>
              <a:buSzPts val="1600"/>
              <a:buFont typeface="Helvetica Neue Light"/>
              <a:buChar char="●"/>
            </a:pPr>
            <a:r>
              <a:rPr b="0" i="0" lang="es-419" sz="1600" u="none" cap="none" strike="noStrike">
                <a:solidFill>
                  <a:schemeClr val="dk1"/>
                </a:solidFill>
                <a:latin typeface="Helvetica Neue Light"/>
                <a:ea typeface="Helvetica Neue Light"/>
                <a:cs typeface="Helvetica Neue Light"/>
                <a:sym typeface="Helvetica Neue Light"/>
              </a:rPr>
              <a:t>Tener una app de mensajería en el route </a:t>
            </a:r>
            <a:r>
              <a:rPr b="1" i="0" lang="es-419" sz="1600" u="none" cap="none" strike="noStrike">
                <a:solidFill>
                  <a:schemeClr val="dk1"/>
                </a:solidFill>
                <a:latin typeface="Helvetica Neue"/>
                <a:ea typeface="Helvetica Neue"/>
                <a:cs typeface="Helvetica Neue"/>
                <a:sym typeface="Helvetica Neue"/>
              </a:rPr>
              <a:t>messages/</a:t>
            </a:r>
            <a:r>
              <a:rPr b="0" i="0" lang="es-419" sz="1600" u="none" cap="none" strike="noStrike">
                <a:solidFill>
                  <a:schemeClr val="dk1"/>
                </a:solidFill>
                <a:latin typeface="Helvetica Neue Light"/>
                <a:ea typeface="Helvetica Neue Light"/>
                <a:cs typeface="Helvetica Neue Light"/>
                <a:sym typeface="Helvetica Neue Light"/>
              </a:rPr>
              <a:t> para que los perfiles se puedan contactar entre sí.</a:t>
            </a:r>
            <a:endParaRPr b="0" i="0"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600"/>
              <a:buFont typeface="Arial"/>
              <a:buNone/>
            </a:pPr>
            <a:r>
              <a:rPr b="1" i="0" lang="es-419" sz="1600" u="none" cap="none" strike="noStrike">
                <a:solidFill>
                  <a:schemeClr val="dk1"/>
                </a:solidFill>
                <a:highlight>
                  <a:srgbClr val="FFFF00"/>
                </a:highlight>
                <a:latin typeface="Helvetica Neue"/>
                <a:ea typeface="Helvetica Neue"/>
                <a:cs typeface="Helvetica Neue"/>
                <a:sym typeface="Helvetica Neue"/>
              </a:rPr>
              <a:t>NOTA: No hace falta que sean APPs separadas, con dos APP estarán bien.</a:t>
            </a:r>
            <a:endParaRPr b="0" i="0" sz="1500" u="none" cap="none" strike="noStrike">
              <a:solidFill>
                <a:schemeClr val="dk1"/>
              </a:solidFill>
              <a:latin typeface="Didact Gothic"/>
              <a:ea typeface="Didact Gothic"/>
              <a:cs typeface="Didact Gothic"/>
              <a:sym typeface="Didact Gothic"/>
            </a:endParaRPr>
          </a:p>
          <a:p>
            <a:pPr indent="0" lvl="0" marL="457200" marR="0" rtl="0" algn="l">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500"/>
              <a:buFont typeface="Arial"/>
              <a:buNone/>
            </a:pPr>
            <a:r>
              <a:t/>
            </a:r>
            <a:endParaRPr b="0" i="0" sz="1500" u="none" cap="none" strike="noStrike">
              <a:solidFill>
                <a:schemeClr val="dk1"/>
              </a:solidFill>
              <a:latin typeface="Didact Gothic"/>
              <a:ea typeface="Didact Gothic"/>
              <a:cs typeface="Didact Gothic"/>
              <a:sym typeface="Didact Gothic"/>
            </a:endParaRPr>
          </a:p>
          <a:p>
            <a:pPr indent="0" lvl="0" marL="45720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Didact Gothic"/>
              <a:ea typeface="Didact Gothic"/>
              <a:cs typeface="Didact Gothic"/>
              <a:sym typeface="Didact Gothic"/>
            </a:endParaRPr>
          </a:p>
        </p:txBody>
      </p:sp>
      <p:sp>
        <p:nvSpPr>
          <p:cNvPr id="652" name="Google Shape;652;p83"/>
          <p:cNvSpPr/>
          <p:nvPr/>
        </p:nvSpPr>
        <p:spPr>
          <a:xfrm>
            <a:off x="1484103" y="586349"/>
            <a:ext cx="1379100" cy="1416000"/>
          </a:xfrm>
          <a:prstGeom prst="ellipse">
            <a:avLst/>
          </a:prstGeom>
          <a:solidFill>
            <a:srgbClr val="E0FF00"/>
          </a:solid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3" name="Google Shape;653;p83"/>
          <p:cNvPicPr preferRelativeResize="0"/>
          <p:nvPr/>
        </p:nvPicPr>
        <p:blipFill rotWithShape="1">
          <a:blip r:embed="rId3">
            <a:alphaModFix/>
          </a:blip>
          <a:srcRect b="0" l="0" r="0" t="0"/>
          <a:stretch/>
        </p:blipFill>
        <p:spPr>
          <a:xfrm>
            <a:off x="1754613" y="875327"/>
            <a:ext cx="838050" cy="838050"/>
          </a:xfrm>
          <a:prstGeom prst="rect">
            <a:avLst/>
          </a:prstGeom>
          <a:noFill/>
          <a:ln>
            <a:noFill/>
          </a:ln>
        </p:spPr>
      </p:pic>
      <p:sp>
        <p:nvSpPr>
          <p:cNvPr id="654" name="Google Shape;654;p83"/>
          <p:cNvSpPr txBox="1"/>
          <p:nvPr/>
        </p:nvSpPr>
        <p:spPr>
          <a:xfrm>
            <a:off x="2245763" y="799800"/>
            <a:ext cx="4776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ENTREGA FINAL</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800"/>
              <a:buFont typeface="Arial"/>
              <a:buNone/>
            </a:pPr>
            <a:r>
              <a:rPr b="0" i="1" lang="es-419" sz="2800" u="none" cap="none" strike="noStrike">
                <a:solidFill>
                  <a:srgbClr val="000000"/>
                </a:solidFill>
                <a:latin typeface="Anton"/>
                <a:ea typeface="Anton"/>
                <a:cs typeface="Anton"/>
                <a:sym typeface="Anton"/>
              </a:rPr>
              <a:t>Requisitos bases </a:t>
            </a:r>
            <a:endParaRPr b="0" i="1" sz="28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84"/>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sp>
        <p:nvSpPr>
          <p:cNvPr id="660" name="Google Shape;660;p84"/>
          <p:cNvSpPr txBox="1"/>
          <p:nvPr/>
        </p:nvSpPr>
        <p:spPr>
          <a:xfrm>
            <a:off x="273600" y="1487200"/>
            <a:ext cx="8596800" cy="11898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sng" cap="none" strike="noStrike">
              <a:solidFill>
                <a:srgbClr val="000000"/>
              </a:solidFill>
              <a:highlight>
                <a:srgbClr val="FFFF00"/>
              </a:highlight>
              <a:latin typeface="Helvetica Neue"/>
              <a:ea typeface="Helvetica Neue"/>
              <a:cs typeface="Helvetica Neue"/>
              <a:sym typeface="Helvetica Neue"/>
            </a:endParaRPr>
          </a:p>
          <a:p>
            <a:pPr indent="0" lvl="0" marL="457200" marR="0" rtl="0" algn="l">
              <a:lnSpc>
                <a:spcPct val="115000"/>
              </a:lnSpc>
              <a:spcBef>
                <a:spcPts val="0"/>
              </a:spcBef>
              <a:spcAft>
                <a:spcPts val="0"/>
              </a:spcAft>
              <a:buClr>
                <a:srgbClr val="000000"/>
              </a:buClr>
              <a:buSzPts val="1500"/>
              <a:buFont typeface="Arial"/>
              <a:buNone/>
            </a:pPr>
            <a:r>
              <a:t/>
            </a:r>
            <a:endParaRPr b="0" i="0" sz="1500" u="none" cap="none" strike="noStrike">
              <a:solidFill>
                <a:schemeClr val="dk1"/>
              </a:solidFill>
              <a:latin typeface="Didact Gothic"/>
              <a:ea typeface="Didact Gothic"/>
              <a:cs typeface="Didact Gothic"/>
              <a:sym typeface="Didact Gothic"/>
            </a:endParaRPr>
          </a:p>
          <a:p>
            <a:pPr indent="0" lvl="0" marL="457200" marR="0" rtl="0" algn="l">
              <a:lnSpc>
                <a:spcPct val="115000"/>
              </a:lnSpc>
              <a:spcBef>
                <a:spcPts val="0"/>
              </a:spcBef>
              <a:spcAft>
                <a:spcPts val="0"/>
              </a:spcAft>
              <a:buClr>
                <a:srgbClr val="000000"/>
              </a:buClr>
              <a:buSzPts val="1500"/>
              <a:buFont typeface="Arial"/>
              <a:buNone/>
            </a:pPr>
            <a:r>
              <a:t/>
            </a:r>
            <a:endParaRPr b="0" i="0" sz="1500" u="none" cap="none" strike="noStrike">
              <a:solidFill>
                <a:schemeClr val="dk1"/>
              </a:solidFill>
              <a:latin typeface="Didact Gothic"/>
              <a:ea typeface="Didact Gothic"/>
              <a:cs typeface="Didact Gothic"/>
              <a:sym typeface="Didact Gothic"/>
            </a:endParaRPr>
          </a:p>
          <a:p>
            <a:pPr indent="0" lvl="0" marL="45720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Didact Gothic"/>
              <a:ea typeface="Didact Gothic"/>
              <a:cs typeface="Didact Gothic"/>
              <a:sym typeface="Didact Gothic"/>
            </a:endParaRPr>
          </a:p>
        </p:txBody>
      </p:sp>
      <p:graphicFrame>
        <p:nvGraphicFramePr>
          <p:cNvPr id="661" name="Google Shape;661;p84"/>
          <p:cNvGraphicFramePr/>
          <p:nvPr/>
        </p:nvGraphicFramePr>
        <p:xfrm>
          <a:off x="1916575" y="2121025"/>
          <a:ext cx="3000000" cy="3000000"/>
        </p:xfrm>
        <a:graphic>
          <a:graphicData uri="http://schemas.openxmlformats.org/drawingml/2006/table">
            <a:tbl>
              <a:tblPr>
                <a:noFill/>
                <a:tableStyleId>{C6F3969F-05C1-4EFB-B434-D4A91467B548}</a:tableStyleId>
              </a:tblPr>
              <a:tblGrid>
                <a:gridCol w="5731200"/>
              </a:tblGrid>
              <a:tr h="12700">
                <a:tc>
                  <a:txBody>
                    <a:bodyPr/>
                    <a:lstStyle/>
                    <a:p>
                      <a:pPr indent="0" lvl="0" marL="0" marR="0" rtl="0" algn="l">
                        <a:lnSpc>
                          <a:spcPct val="100000"/>
                        </a:lnSpc>
                        <a:spcBef>
                          <a:spcPts val="0"/>
                        </a:spcBef>
                        <a:spcAft>
                          <a:spcPts val="0"/>
                        </a:spcAft>
                        <a:buClr>
                          <a:srgbClr val="000000"/>
                        </a:buClr>
                        <a:buSzPts val="1300"/>
                        <a:buFont typeface="Arial"/>
                        <a:buNone/>
                      </a:pPr>
                      <a:r>
                        <a:rPr lang="es-419" sz="1300" u="none" cap="none" strike="noStrike">
                          <a:highlight>
                            <a:srgbClr val="E0FF00"/>
                          </a:highlight>
                          <a:latin typeface="Helvetica Neue Light"/>
                          <a:ea typeface="Helvetica Neue Light"/>
                          <a:cs typeface="Helvetica Neue Light"/>
                          <a:sym typeface="Helvetica Neue Light"/>
                        </a:rPr>
                        <a:t>Los requisitos extra </a:t>
                      </a:r>
                      <a:r>
                        <a:rPr i="1" lang="es-419" sz="1300" u="none" cap="none" strike="noStrike">
                          <a:highlight>
                            <a:srgbClr val="E0FF00"/>
                          </a:highlight>
                          <a:latin typeface="Helvetica Neue Light"/>
                          <a:ea typeface="Helvetica Neue Light"/>
                          <a:cs typeface="Helvetica Neue Light"/>
                          <a:sym typeface="Helvetica Neue Light"/>
                        </a:rPr>
                        <a:t>pro-coders</a:t>
                      </a:r>
                      <a:r>
                        <a:rPr lang="es-419" sz="1300" u="none" cap="none" strike="noStrike">
                          <a:highlight>
                            <a:srgbClr val="E0FF00"/>
                          </a:highlight>
                          <a:latin typeface="Helvetica Neue Light"/>
                          <a:ea typeface="Helvetica Neue Light"/>
                          <a:cs typeface="Helvetica Neue Light"/>
                          <a:sym typeface="Helvetica Neue Light"/>
                        </a:rPr>
                        <a:t> no se incluyen en los criterios de evaluación.</a:t>
                      </a:r>
                      <a:endParaRPr sz="1300" u="none" cap="none" strike="noStrike">
                        <a:highlight>
                          <a:srgbClr val="E0FF00"/>
                        </a:highlight>
                        <a:latin typeface="Helvetica Neue Light"/>
                        <a:ea typeface="Helvetica Neue Light"/>
                        <a:cs typeface="Helvetica Neue Light"/>
                        <a:sym typeface="Helvetica Neue Light"/>
                      </a:endParaRPr>
                    </a:p>
                  </a:txBody>
                  <a:tcPr marT="63500" marB="63500" marR="63500" marL="63500"/>
                </a:tc>
              </a:tr>
              <a:tr h="12700">
                <a:tc>
                  <a:txBody>
                    <a:bodyPr/>
                    <a:lstStyle/>
                    <a:p>
                      <a:pPr indent="0" lvl="0" marL="0" marR="0" rtl="0" algn="l">
                        <a:lnSpc>
                          <a:spcPct val="100000"/>
                        </a:lnSpc>
                        <a:spcBef>
                          <a:spcPts val="0"/>
                        </a:spcBef>
                        <a:spcAft>
                          <a:spcPts val="0"/>
                        </a:spcAft>
                        <a:buClr>
                          <a:srgbClr val="000000"/>
                        </a:buClr>
                        <a:buSzPts val="1300"/>
                        <a:buFont typeface="Arial"/>
                        <a:buNone/>
                      </a:pPr>
                      <a:r>
                        <a:rPr lang="es-419" sz="1300" u="none" cap="none" strike="noStrike">
                          <a:latin typeface="Helvetica Neue Light"/>
                          <a:ea typeface="Helvetica Neue Light"/>
                          <a:cs typeface="Helvetica Neue Light"/>
                          <a:sym typeface="Helvetica Neue Light"/>
                        </a:rPr>
                        <a:t>Los requisitos extra son funcionalidades opcionales que no se incluyen en los criterios de evaluación, pero si te falta diversión y quieres agregar valor a tu proyecto... ¡bajo la única </a:t>
                      </a:r>
                      <a:r>
                        <a:rPr b="1" lang="es-419" sz="1300" u="none" cap="none" strike="noStrike">
                          <a:latin typeface="Helvetica Neue"/>
                          <a:ea typeface="Helvetica Neue"/>
                          <a:cs typeface="Helvetica Neue"/>
                          <a:sym typeface="Helvetica Neue"/>
                        </a:rPr>
                        <a:t>condición</a:t>
                      </a:r>
                      <a:r>
                        <a:rPr lang="es-419" sz="1300" u="none" cap="none" strike="noStrike">
                          <a:latin typeface="Helvetica Neue Light"/>
                          <a:ea typeface="Helvetica Neue Light"/>
                          <a:cs typeface="Helvetica Neue Light"/>
                          <a:sym typeface="Helvetica Neue Light"/>
                        </a:rPr>
                        <a:t> de que </a:t>
                      </a:r>
                      <a:r>
                        <a:rPr b="1" lang="es-419" sz="1300" u="none" cap="none" strike="noStrike">
                          <a:latin typeface="Helvetica Neue"/>
                          <a:ea typeface="Helvetica Neue"/>
                          <a:cs typeface="Helvetica Neue"/>
                          <a:sym typeface="Helvetica Neue"/>
                        </a:rPr>
                        <a:t>lo que incluyas debe funcionar!</a:t>
                      </a:r>
                      <a:endParaRPr b="1" sz="1300" u="none" cap="none" strike="noStrike">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300"/>
                        <a:buFont typeface="Arial"/>
                        <a:buNone/>
                      </a:pPr>
                      <a:r>
                        <a:t/>
                      </a:r>
                      <a:endParaRPr b="1" sz="1300" u="none" cap="none" strike="noStrike">
                        <a:latin typeface="Helvetica Neue"/>
                        <a:ea typeface="Helvetica Neue"/>
                        <a:cs typeface="Helvetica Neue"/>
                        <a:sym typeface="Helvetica Neue"/>
                      </a:endParaRPr>
                    </a:p>
                    <a:p>
                      <a:pPr indent="-311150" lvl="0" marL="457200" marR="0" rtl="0" algn="l">
                        <a:lnSpc>
                          <a:spcPct val="115000"/>
                        </a:lnSpc>
                        <a:spcBef>
                          <a:spcPts val="0"/>
                        </a:spcBef>
                        <a:spcAft>
                          <a:spcPts val="0"/>
                        </a:spcAft>
                        <a:buClr>
                          <a:srgbClr val="E0FF00"/>
                        </a:buClr>
                        <a:buSzPts val="1300"/>
                        <a:buFont typeface="Arial"/>
                        <a:buChar char="●"/>
                      </a:pPr>
                      <a:r>
                        <a:rPr lang="es-419" sz="1300" u="none" cap="none" strike="noStrike">
                          <a:latin typeface="Helvetica Neue Light"/>
                          <a:ea typeface="Helvetica Neue Light"/>
                          <a:cs typeface="Helvetica Neue Light"/>
                          <a:sym typeface="Helvetica Neue Light"/>
                        </a:rPr>
                        <a:t>Messenger y like - integración otra db</a:t>
                      </a:r>
                      <a:endParaRPr sz="1300" u="none" cap="none" strike="noStrike">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rgbClr val="E0FF00"/>
                        </a:buClr>
                        <a:buSzPts val="1300"/>
                        <a:buFont typeface="Helvetica Neue Light"/>
                        <a:buChar char="●"/>
                      </a:pPr>
                      <a:r>
                        <a:rPr lang="es-419" sz="1300" u="none" cap="none" strike="noStrike">
                          <a:latin typeface="Helvetica Neue Light"/>
                          <a:ea typeface="Helvetica Neue Light"/>
                          <a:cs typeface="Helvetica Neue Light"/>
                          <a:sym typeface="Helvetica Neue Light"/>
                        </a:rPr>
                        <a:t>Subida a un servidor</a:t>
                      </a:r>
                      <a:endParaRPr sz="1300" u="none" cap="none" strike="noStrike">
                        <a:latin typeface="Helvetica Neue Light"/>
                        <a:ea typeface="Helvetica Neue Light"/>
                        <a:cs typeface="Helvetica Neue Light"/>
                        <a:sym typeface="Helvetica Neue Light"/>
                      </a:endParaRPr>
                    </a:p>
                  </a:txBody>
                  <a:tcPr marT="63500" marB="63500" marR="63500" marL="63500"/>
                </a:tc>
              </a:tr>
            </a:tbl>
          </a:graphicData>
        </a:graphic>
      </p:graphicFrame>
      <p:graphicFrame>
        <p:nvGraphicFramePr>
          <p:cNvPr id="662" name="Google Shape;662;p84"/>
          <p:cNvGraphicFramePr/>
          <p:nvPr/>
        </p:nvGraphicFramePr>
        <p:xfrm>
          <a:off x="1916575" y="3951025"/>
          <a:ext cx="3000000" cy="3000000"/>
        </p:xfrm>
        <a:graphic>
          <a:graphicData uri="http://schemas.openxmlformats.org/drawingml/2006/table">
            <a:tbl>
              <a:tblPr>
                <a:noFill/>
                <a:tableStyleId>{C6F3969F-05C1-4EFB-B434-D4A91467B548}</a:tableStyleId>
              </a:tblPr>
              <a:tblGrid>
                <a:gridCol w="5731200"/>
              </a:tblGrid>
              <a:tr h="420675">
                <a:tc>
                  <a:txBody>
                    <a:bodyPr/>
                    <a:lstStyle/>
                    <a:p>
                      <a:pPr indent="0" lvl="0" marL="0" marR="0" rtl="0" algn="l">
                        <a:lnSpc>
                          <a:spcPct val="115000"/>
                        </a:lnSpc>
                        <a:spcBef>
                          <a:spcPts val="0"/>
                        </a:spcBef>
                        <a:spcAft>
                          <a:spcPts val="0"/>
                        </a:spcAft>
                        <a:buClr>
                          <a:srgbClr val="000000"/>
                        </a:buClr>
                        <a:buSzPts val="1300"/>
                        <a:buFont typeface="Arial"/>
                        <a:buNone/>
                      </a:pPr>
                      <a:r>
                        <a:rPr lang="es-419" sz="1300" u="none" cap="none" strike="noStrike">
                          <a:solidFill>
                            <a:srgbClr val="CC0000"/>
                          </a:solidFill>
                          <a:latin typeface="Helvetica Neue Light"/>
                          <a:ea typeface="Helvetica Neue Light"/>
                          <a:cs typeface="Helvetica Neue Light"/>
                          <a:sym typeface="Helvetica Neue Light"/>
                        </a:rPr>
                        <a:t>No es necesario ni recomendado.</a:t>
                      </a:r>
                      <a:endParaRPr sz="1300" u="none" cap="none" strike="noStrike">
                        <a:latin typeface="Helvetica Neue Light"/>
                        <a:ea typeface="Helvetica Neue Light"/>
                        <a:cs typeface="Helvetica Neue Light"/>
                        <a:sym typeface="Helvetica Neue Light"/>
                      </a:endParaRPr>
                    </a:p>
                  </a:txBody>
                  <a:tcPr marT="63500" marB="63500" marR="63500" marL="63500"/>
                </a:tc>
              </a:tr>
              <a:tr h="12700">
                <a:tc>
                  <a:txBody>
                    <a:bodyPr/>
                    <a:lstStyle/>
                    <a:p>
                      <a:pPr indent="-311150" lvl="0" marL="457200" marR="0" rtl="0" algn="l">
                        <a:lnSpc>
                          <a:spcPct val="115000"/>
                        </a:lnSpc>
                        <a:spcBef>
                          <a:spcPts val="0"/>
                        </a:spcBef>
                        <a:spcAft>
                          <a:spcPts val="0"/>
                        </a:spcAft>
                        <a:buClr>
                          <a:srgbClr val="E0FF00"/>
                        </a:buClr>
                        <a:buSzPts val="1300"/>
                        <a:buFont typeface="Helvetica Neue Light"/>
                        <a:buChar char="●"/>
                      </a:pPr>
                      <a:r>
                        <a:rPr lang="es-419" sz="1300" u="none" cap="none" strike="noStrike">
                          <a:latin typeface="Helvetica Neue Light"/>
                          <a:ea typeface="Helvetica Neue Light"/>
                          <a:cs typeface="Helvetica Neue Light"/>
                          <a:sym typeface="Helvetica Neue Light"/>
                        </a:rPr>
                        <a:t>Utilizar Python puro para el proyecto final (se espera el uso de Django).</a:t>
                      </a:r>
                      <a:endParaRPr sz="1300" u="none" cap="none" strike="noStrike">
                        <a:latin typeface="Helvetica Neue Light"/>
                        <a:ea typeface="Helvetica Neue Light"/>
                        <a:cs typeface="Helvetica Neue Light"/>
                        <a:sym typeface="Helvetica Neue Light"/>
                      </a:endParaRPr>
                    </a:p>
                  </a:txBody>
                  <a:tcPr marT="63500" marB="63500" marR="63500" marL="63500"/>
                </a:tc>
              </a:tr>
            </a:tbl>
          </a:graphicData>
        </a:graphic>
      </p:graphicFrame>
      <p:sp>
        <p:nvSpPr>
          <p:cNvPr id="663" name="Google Shape;663;p84"/>
          <p:cNvSpPr txBox="1"/>
          <p:nvPr/>
        </p:nvSpPr>
        <p:spPr>
          <a:xfrm>
            <a:off x="2245763" y="799800"/>
            <a:ext cx="4776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ENTREGA FINAL</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800"/>
              <a:buFont typeface="Arial"/>
              <a:buNone/>
            </a:pPr>
            <a:r>
              <a:rPr b="0" i="1" lang="es-419" sz="2800" u="none" cap="none" strike="noStrike">
                <a:solidFill>
                  <a:srgbClr val="000000"/>
                </a:solidFill>
                <a:latin typeface="Anton"/>
                <a:ea typeface="Anton"/>
                <a:cs typeface="Anton"/>
                <a:sym typeface="Anton"/>
              </a:rPr>
              <a:t>Recomendaciones extras</a:t>
            </a:r>
            <a:endParaRPr b="0" i="1" sz="28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
        <p:nvSpPr>
          <p:cNvPr id="664" name="Google Shape;664;p84"/>
          <p:cNvSpPr/>
          <p:nvPr/>
        </p:nvSpPr>
        <p:spPr>
          <a:xfrm>
            <a:off x="1484103" y="586349"/>
            <a:ext cx="1379100" cy="1416000"/>
          </a:xfrm>
          <a:prstGeom prst="ellipse">
            <a:avLst/>
          </a:prstGeom>
          <a:solidFill>
            <a:srgbClr val="E0FF00"/>
          </a:solid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5" name="Google Shape;665;p84"/>
          <p:cNvPicPr preferRelativeResize="0"/>
          <p:nvPr/>
        </p:nvPicPr>
        <p:blipFill rotWithShape="1">
          <a:blip r:embed="rId4">
            <a:alphaModFix/>
          </a:blip>
          <a:srcRect b="0" l="0" r="0" t="0"/>
          <a:stretch/>
        </p:blipFill>
        <p:spPr>
          <a:xfrm>
            <a:off x="1754613" y="875327"/>
            <a:ext cx="838050" cy="8380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85"/>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sp>
        <p:nvSpPr>
          <p:cNvPr id="671" name="Google Shape;671;p85"/>
          <p:cNvSpPr txBox="1"/>
          <p:nvPr/>
        </p:nvSpPr>
        <p:spPr>
          <a:xfrm>
            <a:off x="404975" y="2365350"/>
            <a:ext cx="8596800" cy="2137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sng" cap="none" strike="noStrike">
              <a:solidFill>
                <a:srgbClr val="000000"/>
              </a:solidFill>
              <a:highlight>
                <a:srgbClr val="FFFF00"/>
              </a:highlight>
              <a:latin typeface="Helvetica Neue"/>
              <a:ea typeface="Helvetica Neue"/>
              <a:cs typeface="Helvetica Neue"/>
              <a:sym typeface="Helvetica Neue"/>
            </a:endParaRPr>
          </a:p>
          <a:p>
            <a:pPr indent="0" lvl="0" marL="457200" marR="0" rtl="0" algn="l">
              <a:lnSpc>
                <a:spcPct val="115000"/>
              </a:lnSpc>
              <a:spcBef>
                <a:spcPts val="0"/>
              </a:spcBef>
              <a:spcAft>
                <a:spcPts val="0"/>
              </a:spcAft>
              <a:buClr>
                <a:srgbClr val="000000"/>
              </a:buClr>
              <a:buSzPts val="1700"/>
              <a:buFont typeface="Arial"/>
              <a:buNone/>
            </a:pPr>
            <a:r>
              <a:t/>
            </a:r>
            <a:endParaRPr b="1" i="0" sz="1700" u="none" cap="none" strike="noStrike">
              <a:solidFill>
                <a:schemeClr val="dk1"/>
              </a:solidFill>
              <a:highlight>
                <a:srgbClr val="3CEFAB"/>
              </a:highlight>
              <a:latin typeface="Didact Gothic"/>
              <a:ea typeface="Didact Gothic"/>
              <a:cs typeface="Didact Gothic"/>
              <a:sym typeface="Didact Gothic"/>
            </a:endParaRPr>
          </a:p>
          <a:p>
            <a:pPr indent="0" lvl="0" marL="45720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E0FF00"/>
                </a:highlight>
                <a:latin typeface="Helvetica Neue Light"/>
                <a:ea typeface="Helvetica Neue Light"/>
                <a:cs typeface="Helvetica Neue Light"/>
                <a:sym typeface="Helvetica Neue Light"/>
              </a:rPr>
              <a:t>En caso que no quieran hacer una Web simil Blog, pueden, pero deberá tener la misma estructura el modelo básico, título, subtítulo, texto, imagen/es, autor, fecha. Y la web debe tener un funcionamiento similar. </a:t>
            </a:r>
            <a:endParaRPr b="0" i="0" sz="17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Didact Gothic"/>
              <a:ea typeface="Didact Gothic"/>
              <a:cs typeface="Didact Gothic"/>
              <a:sym typeface="Didact Gothic"/>
            </a:endParaRPr>
          </a:p>
        </p:txBody>
      </p:sp>
      <p:sp>
        <p:nvSpPr>
          <p:cNvPr id="672" name="Google Shape;672;p85"/>
          <p:cNvSpPr/>
          <p:nvPr/>
        </p:nvSpPr>
        <p:spPr>
          <a:xfrm>
            <a:off x="1484103" y="586349"/>
            <a:ext cx="1379100" cy="1416000"/>
          </a:xfrm>
          <a:prstGeom prst="ellipse">
            <a:avLst/>
          </a:prstGeom>
          <a:solidFill>
            <a:srgbClr val="E0FF00"/>
          </a:solid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85"/>
          <p:cNvSpPr txBox="1"/>
          <p:nvPr/>
        </p:nvSpPr>
        <p:spPr>
          <a:xfrm>
            <a:off x="2245763" y="799800"/>
            <a:ext cx="4776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ENTREGA FINAL</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800"/>
              <a:buFont typeface="Arial"/>
              <a:buNone/>
            </a:pPr>
            <a:r>
              <a:rPr b="0" i="1" lang="es-419" sz="2800" u="none" cap="none" strike="noStrike">
                <a:solidFill>
                  <a:srgbClr val="000000"/>
                </a:solidFill>
                <a:latin typeface="Anton"/>
                <a:ea typeface="Anton"/>
                <a:cs typeface="Anton"/>
                <a:sym typeface="Anton"/>
              </a:rPr>
              <a:t>Pregunta frecuente</a:t>
            </a:r>
            <a:endParaRPr b="0" i="1" sz="28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pic>
        <p:nvPicPr>
          <p:cNvPr id="674" name="Google Shape;674;p85"/>
          <p:cNvPicPr preferRelativeResize="0"/>
          <p:nvPr/>
        </p:nvPicPr>
        <p:blipFill rotWithShape="1">
          <a:blip r:embed="rId4">
            <a:alphaModFix/>
          </a:blip>
          <a:srcRect b="0" l="0" r="0" t="0"/>
          <a:stretch/>
        </p:blipFill>
        <p:spPr>
          <a:xfrm>
            <a:off x="1754613" y="875327"/>
            <a:ext cx="838050" cy="838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nvSpPr>
        <p:spPr>
          <a:xfrm>
            <a:off x="1342625" y="74397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419" sz="2600" u="none" cap="none" strike="noStrike">
                <a:solidFill>
                  <a:schemeClr val="dk1"/>
                </a:solidFill>
                <a:latin typeface="Anton"/>
                <a:ea typeface="Anton"/>
                <a:cs typeface="Anton"/>
                <a:sym typeface="Anton"/>
              </a:rPr>
              <a:t>ACUERDOS</a:t>
            </a:r>
            <a:endParaRPr b="0" i="1" sz="3600" u="none" cap="none" strike="noStrike">
              <a:solidFill>
                <a:schemeClr val="dk1"/>
              </a:solidFill>
              <a:latin typeface="Anton"/>
              <a:ea typeface="Anton"/>
              <a:cs typeface="Anton"/>
              <a:sym typeface="Anton"/>
            </a:endParaRPr>
          </a:p>
        </p:txBody>
      </p:sp>
      <p:pic>
        <p:nvPicPr>
          <p:cNvPr id="203" name="Google Shape;203;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04" name="Google Shape;204;p32"/>
          <p:cNvSpPr txBox="1"/>
          <p:nvPr/>
        </p:nvSpPr>
        <p:spPr>
          <a:xfrm>
            <a:off x="643300" y="3062225"/>
            <a:ext cx="11865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s-419" sz="1500" u="none" cap="none" strike="noStrike">
                <a:solidFill>
                  <a:srgbClr val="000000"/>
                </a:solidFill>
                <a:latin typeface="Helvetica Neue"/>
                <a:ea typeface="Helvetica Neue"/>
                <a:cs typeface="Helvetica Neue"/>
                <a:sym typeface="Helvetica Neue"/>
              </a:rPr>
              <a:t>Presencia</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05" name="Google Shape;205;p32"/>
          <p:cNvSpPr txBox="1"/>
          <p:nvPr/>
        </p:nvSpPr>
        <p:spPr>
          <a:xfrm>
            <a:off x="2309795" y="3105950"/>
            <a:ext cx="1766700" cy="55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s-419" sz="1500" u="none" cap="none" strike="noStrike">
                <a:solidFill>
                  <a:srgbClr val="000000"/>
                </a:solidFill>
                <a:latin typeface="Helvetica Neue"/>
                <a:ea typeface="Helvetica Neue"/>
                <a:cs typeface="Helvetica Neue"/>
                <a:sym typeface="Helvetica Neue"/>
              </a:rPr>
              <a:t>Escucha Activa</a:t>
            </a:r>
            <a:endParaRPr b="0" i="0" sz="1500" u="none" cap="none" strike="noStrike">
              <a:solidFill>
                <a:srgbClr val="000000"/>
              </a:solidFill>
              <a:latin typeface="Helvetica Neue Light"/>
              <a:ea typeface="Helvetica Neue Light"/>
              <a:cs typeface="Helvetica Neue Light"/>
              <a:sym typeface="Helvetica Neue Light"/>
            </a:endParaRPr>
          </a:p>
        </p:txBody>
      </p:sp>
      <p:sp>
        <p:nvSpPr>
          <p:cNvPr id="206" name="Google Shape;206;p32"/>
          <p:cNvSpPr/>
          <p:nvPr/>
        </p:nvSpPr>
        <p:spPr>
          <a:xfrm>
            <a:off x="649488" y="1696601"/>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207" name="Google Shape;207;p32"/>
          <p:cNvSpPr txBox="1"/>
          <p:nvPr/>
        </p:nvSpPr>
        <p:spPr>
          <a:xfrm>
            <a:off x="954272" y="1818607"/>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pic>
        <p:nvPicPr>
          <p:cNvPr id="208" name="Google Shape;208;p32"/>
          <p:cNvPicPr preferRelativeResize="0"/>
          <p:nvPr/>
        </p:nvPicPr>
        <p:blipFill rotWithShape="1">
          <a:blip r:embed="rId4">
            <a:alphaModFix/>
          </a:blip>
          <a:srcRect b="0" l="0" r="0" t="0"/>
          <a:stretch/>
        </p:blipFill>
        <p:spPr>
          <a:xfrm>
            <a:off x="771812" y="1818600"/>
            <a:ext cx="881500" cy="881500"/>
          </a:xfrm>
          <a:prstGeom prst="rect">
            <a:avLst/>
          </a:prstGeom>
          <a:noFill/>
          <a:ln>
            <a:noFill/>
          </a:ln>
        </p:spPr>
      </p:pic>
      <p:sp>
        <p:nvSpPr>
          <p:cNvPr id="209" name="Google Shape;209;p32"/>
          <p:cNvSpPr/>
          <p:nvPr/>
        </p:nvSpPr>
        <p:spPr>
          <a:xfrm>
            <a:off x="2605988" y="1701926"/>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210" name="Google Shape;210;p32"/>
          <p:cNvSpPr txBox="1"/>
          <p:nvPr/>
        </p:nvSpPr>
        <p:spPr>
          <a:xfrm>
            <a:off x="2910772" y="1823932"/>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pic>
        <p:nvPicPr>
          <p:cNvPr id="211" name="Google Shape;211;p32"/>
          <p:cNvPicPr preferRelativeResize="0"/>
          <p:nvPr/>
        </p:nvPicPr>
        <p:blipFill rotWithShape="1">
          <a:blip r:embed="rId5">
            <a:alphaModFix/>
          </a:blip>
          <a:srcRect b="0" l="0" r="0" t="0"/>
          <a:stretch/>
        </p:blipFill>
        <p:spPr>
          <a:xfrm>
            <a:off x="2660300" y="1770075"/>
            <a:ext cx="1065600" cy="1065600"/>
          </a:xfrm>
          <a:prstGeom prst="rect">
            <a:avLst/>
          </a:prstGeom>
          <a:noFill/>
          <a:ln>
            <a:noFill/>
          </a:ln>
        </p:spPr>
      </p:pic>
      <p:pic>
        <p:nvPicPr>
          <p:cNvPr id="212" name="Google Shape;212;p32"/>
          <p:cNvPicPr preferRelativeResize="0"/>
          <p:nvPr/>
        </p:nvPicPr>
        <p:blipFill rotWithShape="1">
          <a:blip r:embed="rId6">
            <a:alphaModFix/>
          </a:blip>
          <a:srcRect b="0" l="0" r="0" t="0"/>
          <a:stretch/>
        </p:blipFill>
        <p:spPr>
          <a:xfrm>
            <a:off x="7344112" y="228250"/>
            <a:ext cx="1634174" cy="639850"/>
          </a:xfrm>
          <a:prstGeom prst="rect">
            <a:avLst/>
          </a:prstGeom>
          <a:noFill/>
          <a:ln>
            <a:noFill/>
          </a:ln>
        </p:spPr>
      </p:pic>
      <p:sp>
        <p:nvSpPr>
          <p:cNvPr id="213" name="Google Shape;213;p32"/>
          <p:cNvSpPr txBox="1"/>
          <p:nvPr/>
        </p:nvSpPr>
        <p:spPr>
          <a:xfrm>
            <a:off x="4620625" y="3062225"/>
            <a:ext cx="16878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s-419" sz="1500" u="none" cap="none" strike="noStrike">
                <a:solidFill>
                  <a:srgbClr val="000000"/>
                </a:solidFill>
                <a:latin typeface="Helvetica Neue"/>
                <a:ea typeface="Helvetica Neue"/>
                <a:cs typeface="Helvetica Neue"/>
                <a:sym typeface="Helvetica Neue"/>
              </a:rPr>
              <a:t>Apertura al aprendizaje</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14" name="Google Shape;214;p32"/>
          <p:cNvSpPr txBox="1"/>
          <p:nvPr/>
        </p:nvSpPr>
        <p:spPr>
          <a:xfrm>
            <a:off x="6918875" y="3105950"/>
            <a:ext cx="1634100" cy="55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s-419" sz="1500" u="none" cap="none" strike="noStrike">
                <a:solidFill>
                  <a:srgbClr val="000000"/>
                </a:solidFill>
                <a:latin typeface="Helvetica Neue"/>
                <a:ea typeface="Helvetica Neue"/>
                <a:cs typeface="Helvetica Neue"/>
                <a:sym typeface="Helvetica Neue"/>
              </a:rPr>
              <a:t>Todas las voces</a:t>
            </a:r>
            <a:endParaRPr b="0" i="0" sz="1500" u="none" cap="none" strike="noStrike">
              <a:solidFill>
                <a:srgbClr val="000000"/>
              </a:solidFill>
              <a:latin typeface="Helvetica Neue Light"/>
              <a:ea typeface="Helvetica Neue Light"/>
              <a:cs typeface="Helvetica Neue Light"/>
              <a:sym typeface="Helvetica Neue Light"/>
            </a:endParaRPr>
          </a:p>
        </p:txBody>
      </p:sp>
      <p:sp>
        <p:nvSpPr>
          <p:cNvPr id="215" name="Google Shape;215;p32"/>
          <p:cNvSpPr/>
          <p:nvPr/>
        </p:nvSpPr>
        <p:spPr>
          <a:xfrm>
            <a:off x="4877513" y="1696601"/>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216" name="Google Shape;216;p32"/>
          <p:cNvSpPr txBox="1"/>
          <p:nvPr/>
        </p:nvSpPr>
        <p:spPr>
          <a:xfrm>
            <a:off x="5182297" y="1818607"/>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sp>
        <p:nvSpPr>
          <p:cNvPr id="217" name="Google Shape;217;p32"/>
          <p:cNvSpPr/>
          <p:nvPr/>
        </p:nvSpPr>
        <p:spPr>
          <a:xfrm>
            <a:off x="7148863" y="1701926"/>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218" name="Google Shape;218;p32"/>
          <p:cNvSpPr txBox="1"/>
          <p:nvPr/>
        </p:nvSpPr>
        <p:spPr>
          <a:xfrm>
            <a:off x="7453647" y="1823932"/>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pic>
        <p:nvPicPr>
          <p:cNvPr id="219" name="Google Shape;219;p32"/>
          <p:cNvPicPr preferRelativeResize="0"/>
          <p:nvPr/>
        </p:nvPicPr>
        <p:blipFill rotWithShape="1">
          <a:blip r:embed="rId7">
            <a:alphaModFix/>
          </a:blip>
          <a:srcRect b="0" l="0" r="0" t="0"/>
          <a:stretch/>
        </p:blipFill>
        <p:spPr>
          <a:xfrm>
            <a:off x="5004850" y="1823925"/>
            <a:ext cx="919549" cy="919549"/>
          </a:xfrm>
          <a:prstGeom prst="rect">
            <a:avLst/>
          </a:prstGeom>
          <a:noFill/>
          <a:ln>
            <a:noFill/>
          </a:ln>
        </p:spPr>
      </p:pic>
      <p:pic>
        <p:nvPicPr>
          <p:cNvPr id="220" name="Google Shape;220;p32"/>
          <p:cNvPicPr preferRelativeResize="0"/>
          <p:nvPr/>
        </p:nvPicPr>
        <p:blipFill rotWithShape="1">
          <a:blip r:embed="rId8">
            <a:alphaModFix/>
          </a:blip>
          <a:srcRect b="0" l="0" r="0" t="0"/>
          <a:stretch/>
        </p:blipFill>
        <p:spPr>
          <a:xfrm>
            <a:off x="7367125" y="1914850"/>
            <a:ext cx="737700" cy="7377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8" name="Shape 678"/>
        <p:cNvGrpSpPr/>
        <p:nvPr/>
      </p:nvGrpSpPr>
      <p:grpSpPr>
        <a:xfrm>
          <a:off x="0" y="0"/>
          <a:ext cx="0" cy="0"/>
          <a:chOff x="0" y="0"/>
          <a:chExt cx="0" cy="0"/>
        </a:xfrm>
      </p:grpSpPr>
      <p:sp>
        <p:nvSpPr>
          <p:cNvPr id="679" name="Google Shape;679;p86"/>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80" name="Google Shape;680;p86"/>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4" name="Shape 684"/>
        <p:cNvGrpSpPr/>
        <p:nvPr/>
      </p:nvGrpSpPr>
      <p:grpSpPr>
        <a:xfrm>
          <a:off x="0" y="0"/>
          <a:ext cx="0" cy="0"/>
          <a:chOff x="0" y="0"/>
          <a:chExt cx="0" cy="0"/>
        </a:xfrm>
      </p:grpSpPr>
      <p:sp>
        <p:nvSpPr>
          <p:cNvPr id="685" name="Google Shape;685;p87"/>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419"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86" name="Google Shape;686;p87"/>
          <p:cNvSpPr txBox="1"/>
          <p:nvPr/>
        </p:nvSpPr>
        <p:spPr>
          <a:xfrm>
            <a:off x="1721637" y="2690250"/>
            <a:ext cx="6467100" cy="1909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0" i="0" lang="es-419" sz="2200" u="none" cap="none" strike="noStrike">
                <a:solidFill>
                  <a:srgbClr val="E0FF00"/>
                </a:solidFill>
                <a:latin typeface="Helvetica Neue Light"/>
                <a:ea typeface="Helvetica Neue Light"/>
                <a:cs typeface="Helvetica Neue Light"/>
                <a:sym typeface="Helvetica Neue Light"/>
              </a:rPr>
              <a:t>     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17500" lvl="0" marL="431800" marR="0" rtl="0" algn="l">
              <a:lnSpc>
                <a:spcPct val="115000"/>
              </a:lnSpc>
              <a:spcBef>
                <a:spcPts val="0"/>
              </a:spcBef>
              <a:spcAft>
                <a:spcPts val="0"/>
              </a:spcAft>
              <a:buClr>
                <a:srgbClr val="E0FF00"/>
              </a:buClr>
              <a:buSzPts val="1800"/>
              <a:buFont typeface="Helvetica Neue Light"/>
              <a:buChar char="-"/>
            </a:pPr>
            <a:r>
              <a:rPr b="0" i="0" lang="es-419" sz="1800" u="none" cap="none" strike="noStrike">
                <a:solidFill>
                  <a:srgbClr val="E0FF00"/>
                </a:solidFill>
                <a:latin typeface="Helvetica Neue Light"/>
                <a:ea typeface="Helvetica Neue Light"/>
                <a:cs typeface="Helvetica Neue Light"/>
                <a:sym typeface="Helvetica Neue Light"/>
              </a:rPr>
              <a:t>Heroku</a:t>
            </a:r>
            <a:endParaRPr b="0" i="0" sz="1800" u="none" cap="none" strike="noStrike">
              <a:solidFill>
                <a:srgbClr val="E0FF00"/>
              </a:solidFill>
              <a:latin typeface="Helvetica Neue Light"/>
              <a:ea typeface="Helvetica Neue Light"/>
              <a:cs typeface="Helvetica Neue Light"/>
              <a:sym typeface="Helvetica Neue Light"/>
            </a:endParaRPr>
          </a:p>
          <a:p>
            <a:pPr indent="-317500" lvl="0" marL="431800" marR="0" rtl="0" algn="l">
              <a:lnSpc>
                <a:spcPct val="115000"/>
              </a:lnSpc>
              <a:spcBef>
                <a:spcPts val="0"/>
              </a:spcBef>
              <a:spcAft>
                <a:spcPts val="0"/>
              </a:spcAft>
              <a:buClr>
                <a:srgbClr val="E0FF00"/>
              </a:buClr>
              <a:buSzPts val="1800"/>
              <a:buFont typeface="Helvetica Neue Light"/>
              <a:buChar char="-"/>
            </a:pPr>
            <a:r>
              <a:rPr b="0" i="0" lang="es-419" sz="1800" u="none" cap="none" strike="noStrike">
                <a:solidFill>
                  <a:srgbClr val="E0FF00"/>
                </a:solidFill>
                <a:latin typeface="Helvetica Neue Light"/>
                <a:ea typeface="Helvetica Neue Light"/>
                <a:cs typeface="Helvetica Neue Light"/>
                <a:sym typeface="Helvetica Neue Light"/>
              </a:rPr>
              <a:t>PythonAnyWhere</a:t>
            </a:r>
            <a:endParaRPr b="0" i="0" sz="1800" u="none" cap="none" strike="noStrike">
              <a:solidFill>
                <a:srgbClr val="E0FF00"/>
              </a:solidFill>
              <a:latin typeface="Helvetica Neue Light"/>
              <a:ea typeface="Helvetica Neue Light"/>
              <a:cs typeface="Helvetica Neue Light"/>
              <a:sym typeface="Helvetica Neue Light"/>
            </a:endParaRPr>
          </a:p>
          <a:p>
            <a:pPr indent="-317500" lvl="0" marL="431800" marR="0" rtl="0" algn="l">
              <a:lnSpc>
                <a:spcPct val="115000"/>
              </a:lnSpc>
              <a:spcBef>
                <a:spcPts val="0"/>
              </a:spcBef>
              <a:spcAft>
                <a:spcPts val="0"/>
              </a:spcAft>
              <a:buClr>
                <a:srgbClr val="E0FF00"/>
              </a:buClr>
              <a:buSzPts val="1800"/>
              <a:buFont typeface="Helvetica Neue Light"/>
              <a:buChar char="-"/>
            </a:pPr>
            <a:r>
              <a:rPr b="0" i="0" lang="es-419" sz="1800" u="none" cap="none" strike="noStrike">
                <a:solidFill>
                  <a:srgbClr val="E0FF00"/>
                </a:solidFill>
                <a:latin typeface="Helvetica Neue Light"/>
                <a:ea typeface="Helvetica Neue Light"/>
                <a:cs typeface="Helvetica Neue Light"/>
                <a:sym typeface="Helvetica Neue Light"/>
              </a:rPr>
              <a:t>Pendientes de Python </a:t>
            </a:r>
            <a:endParaRPr b="0" i="0" sz="18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0" name="Shape 690"/>
        <p:cNvGrpSpPr/>
        <p:nvPr/>
      </p:nvGrpSpPr>
      <p:grpSpPr>
        <a:xfrm>
          <a:off x="0" y="0"/>
          <a:ext cx="0" cy="0"/>
          <a:chOff x="0" y="0"/>
          <a:chExt cx="0" cy="0"/>
        </a:xfrm>
      </p:grpSpPr>
      <p:sp>
        <p:nvSpPr>
          <p:cNvPr id="691" name="Google Shape;691;p88"/>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692" name="Google Shape;692;p88"/>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96" name="Shape 696"/>
        <p:cNvGrpSpPr/>
        <p:nvPr/>
      </p:nvGrpSpPr>
      <p:grpSpPr>
        <a:xfrm>
          <a:off x="0" y="0"/>
          <a:ext cx="0" cy="0"/>
          <a:chOff x="0" y="0"/>
          <a:chExt cx="0" cy="0"/>
        </a:xfrm>
      </p:grpSpPr>
      <p:sp>
        <p:nvSpPr>
          <p:cNvPr id="697" name="Google Shape;697;p8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698" name="Google Shape;698;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2" name="Shape 702"/>
        <p:cNvGrpSpPr/>
        <p:nvPr/>
      </p:nvGrpSpPr>
      <p:grpSpPr>
        <a:xfrm>
          <a:off x="0" y="0"/>
          <a:ext cx="0" cy="0"/>
          <a:chOff x="0" y="0"/>
          <a:chExt cx="0" cy="0"/>
        </a:xfrm>
      </p:grpSpPr>
      <p:sp>
        <p:nvSpPr>
          <p:cNvPr id="703" name="Google Shape;703;p90"/>
          <p:cNvSpPr txBox="1"/>
          <p:nvPr/>
        </p:nvSpPr>
        <p:spPr>
          <a:xfrm>
            <a:off x="2054250" y="1640238"/>
            <a:ext cx="5035500" cy="126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¡GRACIAS POR ESTUDIAR CON NOSOTROS!</a:t>
            </a:r>
            <a:endParaRPr b="0" i="1" sz="3600" u="none" cap="none" strike="noStrike">
              <a:solidFill>
                <a:srgbClr val="121212"/>
              </a:solidFill>
              <a:latin typeface="Anton"/>
              <a:ea typeface="Anton"/>
              <a:cs typeface="Anton"/>
              <a:sym typeface="Anton"/>
            </a:endParaRPr>
          </a:p>
        </p:txBody>
      </p:sp>
      <p:sp>
        <p:nvSpPr>
          <p:cNvPr id="704" name="Google Shape;704;p9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nvSpPr>
        <p:spPr>
          <a:xfrm>
            <a:off x="658875" y="310500"/>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419" sz="2600" u="none" cap="none" strike="noStrike">
                <a:solidFill>
                  <a:srgbClr val="000000"/>
                </a:solidFill>
                <a:latin typeface="Anton"/>
                <a:ea typeface="Anton"/>
                <a:cs typeface="Anton"/>
                <a:sym typeface="Anton"/>
              </a:rPr>
              <a:t>PLAYGROUND AVANZADO</a:t>
            </a:r>
            <a:endParaRPr b="0" i="1" sz="2600" u="none" cap="none" strike="noStrike">
              <a:solidFill>
                <a:srgbClr val="000000"/>
              </a:solidFill>
              <a:latin typeface="Anton"/>
              <a:ea typeface="Anton"/>
              <a:cs typeface="Anton"/>
              <a:sym typeface="Anton"/>
            </a:endParaRPr>
          </a:p>
        </p:txBody>
      </p:sp>
      <p:sp>
        <p:nvSpPr>
          <p:cNvPr id="226" name="Google Shape;226;p33"/>
          <p:cNvSpPr txBox="1"/>
          <p:nvPr/>
        </p:nvSpPr>
        <p:spPr>
          <a:xfrm>
            <a:off x="658875" y="2060925"/>
            <a:ext cx="8004900" cy="2333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i="0" lang="es-419" sz="1800" u="none" cap="none" strike="noStrike">
                <a:solidFill>
                  <a:schemeClr val="dk1"/>
                </a:solidFill>
                <a:highlight>
                  <a:schemeClr val="lt1"/>
                </a:highlight>
                <a:latin typeface="Helvetica Neue"/>
                <a:ea typeface="Helvetica Neue"/>
                <a:cs typeface="Helvetica Neue"/>
                <a:sym typeface="Helvetica Neue"/>
              </a:rPr>
              <a:t>Consigna:</a:t>
            </a: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 </a:t>
            </a:r>
            <a:r>
              <a:rPr b="0" i="0" lang="es-419" sz="1600" u="none" cap="none" strike="noStrike">
                <a:solidFill>
                  <a:schemeClr val="dk1"/>
                </a:solidFill>
                <a:highlight>
                  <a:schemeClr val="lt1"/>
                </a:highlight>
                <a:latin typeface="Helvetica Neue Light"/>
                <a:ea typeface="Helvetica Neue Light"/>
                <a:cs typeface="Helvetica Neue Light"/>
                <a:sym typeface="Helvetica Neue Light"/>
              </a:rPr>
              <a:t>Elegir un representante por cada grupo que deberá compartir con el resto de la clase el proceso de resolución de los desafíos genéricos de clases 22, 23 y 24; correspondientes a la unidad de PlayGround Avanzado. </a:t>
            </a:r>
            <a:endParaRPr b="0" i="0" sz="17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t/>
            </a:r>
            <a:endParaRPr b="1" i="0" sz="1500" u="none" cap="none" strike="noStrike">
              <a:solidFill>
                <a:schemeClr val="dk1"/>
              </a:solidFill>
              <a:latin typeface="Helvetica Neue"/>
              <a:ea typeface="Helvetica Neue"/>
              <a:cs typeface="Helvetica Neue"/>
              <a:sym typeface="Helvetica Neue"/>
            </a:endParaRPr>
          </a:p>
          <a:p>
            <a:pPr indent="0" lvl="0" marL="0" marR="0" rtl="0" algn="ctr">
              <a:lnSpc>
                <a:spcPct val="150000"/>
              </a:lnSpc>
              <a:spcBef>
                <a:spcPts val="0"/>
              </a:spcBef>
              <a:spcAft>
                <a:spcPts val="0"/>
              </a:spcAft>
              <a:buClr>
                <a:srgbClr val="000000"/>
              </a:buClr>
              <a:buSzPts val="1800"/>
              <a:buFont typeface="Arial"/>
              <a:buNone/>
            </a:pPr>
            <a:r>
              <a:t/>
            </a:r>
            <a:endParaRPr b="1" i="0" sz="1500" u="none" cap="none" strike="noStrike">
              <a:solidFill>
                <a:schemeClr val="dk1"/>
              </a:solidFill>
              <a:highlight>
                <a:schemeClr val="lt1"/>
              </a:highlight>
              <a:latin typeface="Helvetica Neue"/>
              <a:ea typeface="Helvetica Neue"/>
              <a:cs typeface="Helvetica Neue"/>
              <a:sym typeface="Helvetica Neue"/>
            </a:endParaRPr>
          </a:p>
        </p:txBody>
      </p:sp>
      <p:pic>
        <p:nvPicPr>
          <p:cNvPr id="227" name="Google Shape;227;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28" name="Google Shape;228;p33"/>
          <p:cNvPicPr preferRelativeResize="0"/>
          <p:nvPr/>
        </p:nvPicPr>
        <p:blipFill rotWithShape="1">
          <a:blip r:embed="rId4">
            <a:alphaModFix/>
          </a:blip>
          <a:srcRect b="0" l="0" r="0" t="0"/>
          <a:stretch/>
        </p:blipFill>
        <p:spPr>
          <a:xfrm>
            <a:off x="7344112" y="228250"/>
            <a:ext cx="1634174" cy="639850"/>
          </a:xfrm>
          <a:prstGeom prst="rect">
            <a:avLst/>
          </a:prstGeom>
          <a:noFill/>
          <a:ln>
            <a:noFill/>
          </a:ln>
        </p:spPr>
      </p:pic>
      <p:sp>
        <p:nvSpPr>
          <p:cNvPr id="229" name="Google Shape;229;p33"/>
          <p:cNvSpPr txBox="1"/>
          <p:nvPr/>
        </p:nvSpPr>
        <p:spPr>
          <a:xfrm>
            <a:off x="89550" y="4617200"/>
            <a:ext cx="77721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500"/>
              <a:buFont typeface="Arial"/>
              <a:buNone/>
            </a:pPr>
            <a:r>
              <a:rPr b="1" i="0" lang="es-419" sz="1500" u="none" cap="none" strike="noStrike">
                <a:solidFill>
                  <a:schemeClr val="dk1"/>
                </a:solidFill>
                <a:latin typeface="Helvetica Neue"/>
                <a:ea typeface="Helvetica Neue"/>
                <a:cs typeface="Helvetica Neue"/>
                <a:sym typeface="Helvetica Neue"/>
              </a:rPr>
              <a:t>NOTA: </a:t>
            </a:r>
            <a:r>
              <a:rPr b="0" i="0" lang="es-419" sz="1500" u="none" cap="none" strike="noStrike">
                <a:solidFill>
                  <a:schemeClr val="dk1"/>
                </a:solidFill>
                <a:latin typeface="Helvetica Neue Light"/>
                <a:ea typeface="Helvetica Neue Light"/>
                <a:cs typeface="Helvetica Neue Light"/>
                <a:sym typeface="Helvetica Neue Light"/>
              </a:rPr>
              <a:t>usaremos los breakouts rooms. </a:t>
            </a:r>
            <a:r>
              <a:rPr b="0" i="0" lang="es-419" sz="1400" u="none" cap="none" strike="noStrike">
                <a:solidFill>
                  <a:schemeClr val="dk1"/>
                </a:solidFill>
                <a:latin typeface="Helvetica Neue Light"/>
                <a:ea typeface="Helvetica Neue Light"/>
                <a:cs typeface="Helvetica Neue Light"/>
                <a:sym typeface="Helvetica Neue Light"/>
              </a:rPr>
              <a:t>El tutor/a tendrá el rol de facilitador/a.</a:t>
            </a:r>
            <a:endParaRPr b="0" i="0" sz="1500" u="none" cap="none" strike="noStrike">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4"/>
          <p:cNvSpPr txBox="1"/>
          <p:nvPr/>
        </p:nvSpPr>
        <p:spPr>
          <a:xfrm>
            <a:off x="1860800" y="1728950"/>
            <a:ext cx="529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HEROKU - PYTHONANYWHERE</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238" name="Shape 238"/>
        <p:cNvGrpSpPr/>
        <p:nvPr/>
      </p:nvGrpSpPr>
      <p:grpSpPr>
        <a:xfrm>
          <a:off x="0" y="0"/>
          <a:ext cx="0" cy="0"/>
          <a:chOff x="0" y="0"/>
          <a:chExt cx="0" cy="0"/>
        </a:xfrm>
      </p:grpSpPr>
      <p:sp>
        <p:nvSpPr>
          <p:cNvPr id="239" name="Google Shape;239;p35"/>
          <p:cNvSpPr txBox="1"/>
          <p:nvPr/>
        </p:nvSpPr>
        <p:spPr>
          <a:xfrm>
            <a:off x="1398000" y="20754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HEROKU</a:t>
            </a:r>
            <a:endParaRPr b="0" i="1" sz="3700" u="none" cap="none" strike="noStrike">
              <a:solidFill>
                <a:srgbClr val="121212"/>
              </a:solidFill>
              <a:latin typeface="Anton"/>
              <a:ea typeface="Anton"/>
              <a:cs typeface="Anton"/>
              <a:sym typeface="Anton"/>
            </a:endParaRPr>
          </a:p>
        </p:txBody>
      </p:sp>
      <p:pic>
        <p:nvPicPr>
          <p:cNvPr id="240" name="Google Shape;240;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